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80"/>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11" r:id="rId35"/>
    <p:sldId id="415" r:id="rId36"/>
    <p:sldId id="410" r:id="rId37"/>
    <p:sldId id="414" r:id="rId38"/>
    <p:sldId id="418" r:id="rId39"/>
    <p:sldId id="424" r:id="rId40"/>
    <p:sldId id="421" r:id="rId41"/>
    <p:sldId id="425" r:id="rId42"/>
    <p:sldId id="422" r:id="rId43"/>
    <p:sldId id="430" r:id="rId44"/>
    <p:sldId id="429" r:id="rId45"/>
    <p:sldId id="427" r:id="rId46"/>
    <p:sldId id="432" r:id="rId47"/>
    <p:sldId id="431" r:id="rId48"/>
    <p:sldId id="428" r:id="rId49"/>
    <p:sldId id="435" r:id="rId50"/>
    <p:sldId id="436" r:id="rId51"/>
    <p:sldId id="423" r:id="rId52"/>
    <p:sldId id="426" r:id="rId53"/>
    <p:sldId id="438" r:id="rId54"/>
    <p:sldId id="437" r:id="rId55"/>
    <p:sldId id="439" r:id="rId56"/>
    <p:sldId id="433" r:id="rId57"/>
    <p:sldId id="442" r:id="rId58"/>
    <p:sldId id="440" r:id="rId59"/>
    <p:sldId id="441" r:id="rId60"/>
    <p:sldId id="444" r:id="rId61"/>
    <p:sldId id="445" r:id="rId62"/>
    <p:sldId id="455" r:id="rId63"/>
    <p:sldId id="458" r:id="rId64"/>
    <p:sldId id="447" r:id="rId65"/>
    <p:sldId id="457" r:id="rId66"/>
    <p:sldId id="446" r:id="rId67"/>
    <p:sldId id="443" r:id="rId68"/>
    <p:sldId id="453" r:id="rId69"/>
    <p:sldId id="450" r:id="rId70"/>
    <p:sldId id="451" r:id="rId71"/>
    <p:sldId id="448" r:id="rId72"/>
    <p:sldId id="452" r:id="rId73"/>
    <p:sldId id="454" r:id="rId74"/>
    <p:sldId id="449" r:id="rId75"/>
    <p:sldId id="340" r:id="rId76"/>
    <p:sldId id="456" r:id="rId77"/>
    <p:sldId id="375" r:id="rId78"/>
    <p:sldId id="374" r:id="rId79"/>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73" autoAdjust="0"/>
  </p:normalViewPr>
  <p:slideViewPr>
    <p:cSldViewPr snapToGrid="0">
      <p:cViewPr varScale="1">
        <p:scale>
          <a:sx n="96" d="100"/>
          <a:sy n="96" d="100"/>
        </p:scale>
        <p:origin x="134" y="29"/>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tableStyles" Target="tableStyle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notesMaster" Target="notesMasters/notesMaster1.xml"/><Relationship Id="rId85" Type="http://schemas.microsoft.com/office/2015/10/relationships/revisionInfo" Target="revisionInfo.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61" Type="http://schemas.openxmlformats.org/officeDocument/2006/relationships/slide" Target="slides/slide58.xml"/><Relationship Id="rId82" Type="http://schemas.openxmlformats.org/officeDocument/2006/relationships/viewProps" Target="viewProps.xml"/></Relationships>
</file>

<file path=ppt/media/image1.jpeg>
</file>

<file path=ppt/media/image10.png>
</file>

<file path=ppt/media/image11.png>
</file>

<file path=ppt/media/image12.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11/19/2023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44</a:t>
            </a:fld>
            <a:endParaRPr lang="en-US"/>
          </a:p>
        </p:txBody>
      </p:sp>
    </p:spTree>
    <p:extLst>
      <p:ext uri="{BB962C8B-B14F-4D97-AF65-F5344CB8AC3E}">
        <p14:creationId xmlns:p14="http://schemas.microsoft.com/office/powerpoint/2010/main" val="213255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47</a:t>
            </a:fld>
            <a:endParaRPr lang="en-US"/>
          </a:p>
        </p:txBody>
      </p:sp>
    </p:spTree>
    <p:extLst>
      <p:ext uri="{BB962C8B-B14F-4D97-AF65-F5344CB8AC3E}">
        <p14:creationId xmlns:p14="http://schemas.microsoft.com/office/powerpoint/2010/main" val="1169477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11/19/2023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11/19/2023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2274115264"/>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a:effectLst/>
                        </a:rPr>
                        <a:t>1</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 Eve</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186838276"/>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625600">
                  <a:extLst>
                    <a:ext uri="{9D8B030D-6E8A-4147-A177-3AD203B41FA5}">
                      <a16:colId xmlns:a16="http://schemas.microsoft.com/office/drawing/2014/main" val="3382944522"/>
                    </a:ext>
                  </a:extLst>
                </a:gridCol>
                <a:gridCol w="1625600">
                  <a:extLst>
                    <a:ext uri="{9D8B030D-6E8A-4147-A177-3AD203B41FA5}">
                      <a16:colId xmlns:a16="http://schemas.microsoft.com/office/drawing/2014/main" val="3556367693"/>
                    </a:ext>
                  </a:extLst>
                </a:gridCol>
                <a:gridCol w="1625600">
                  <a:extLst>
                    <a:ext uri="{9D8B030D-6E8A-4147-A177-3AD203B41FA5}">
                      <a16:colId xmlns:a16="http://schemas.microsoft.com/office/drawing/2014/main" val="2583033163"/>
                    </a:ext>
                  </a:extLst>
                </a:gridCol>
                <a:gridCol w="1625600">
                  <a:extLst>
                    <a:ext uri="{9D8B030D-6E8A-4147-A177-3AD203B41FA5}">
                      <a16:colId xmlns:a16="http://schemas.microsoft.com/office/drawing/2014/main" val="3287626879"/>
                    </a:ext>
                  </a:extLst>
                </a:gridCol>
                <a:gridCol w="1625600">
                  <a:extLst>
                    <a:ext uri="{9D8B030D-6E8A-4147-A177-3AD203B41FA5}">
                      <a16:colId xmlns:a16="http://schemas.microsoft.com/office/drawing/2014/main" val="556062274"/>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5,0</a:t>
                      </a: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4,0</a:t>
                      </a: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3,0</a:t>
                      </a: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6,0</a:t>
                      </a: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4,0</a:t>
                      </a: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SQL is een non-</a:t>
            </a:r>
            <a:r>
              <a:rPr lang="nl-BE" dirty="0" err="1"/>
              <a:t>procedural</a:t>
            </a:r>
            <a:r>
              <a:rPr lang="nl-BE" dirty="0"/>
              <a:t> </a:t>
            </a:r>
            <a:r>
              <a:rPr lang="nl-BE" dirty="0" err="1"/>
              <a:t>language</a:t>
            </a:r>
            <a:endParaRPr lang="nl-BE" dirty="0"/>
          </a:p>
          <a:p>
            <a:pPr lvl="1"/>
            <a:r>
              <a:rPr lang="nl-BE" dirty="0"/>
              <a:t>In procedurele talen kunnen we gebruik maken van herbruikbare </a:t>
            </a:r>
            <a:r>
              <a:rPr lang="nl-BE" dirty="0" err="1"/>
              <a:t>fucties</a:t>
            </a:r>
            <a:r>
              <a:rPr lang="nl-BE" dirty="0"/>
              <a:t> die logische operatoren bevatten (</a:t>
            </a:r>
            <a:r>
              <a:rPr lang="nl-BE" dirty="0" err="1"/>
              <a:t>if</a:t>
            </a:r>
            <a:r>
              <a:rPr lang="nl-BE" dirty="0"/>
              <a:t>, </a:t>
            </a:r>
            <a:r>
              <a:rPr lang="nl-BE" dirty="0" err="1"/>
              <a:t>else,case</a:t>
            </a:r>
            <a:r>
              <a:rPr lang="nl-BE" dirty="0"/>
              <a:t>), herhalingen (</a:t>
            </a:r>
            <a:r>
              <a:rPr lang="nl-BE" dirty="0" err="1"/>
              <a:t>while</a:t>
            </a:r>
            <a:r>
              <a:rPr lang="nl-BE" dirty="0"/>
              <a:t>, </a:t>
            </a:r>
            <a:r>
              <a:rPr lang="nl-BE" dirty="0" err="1"/>
              <a:t>for</a:t>
            </a:r>
            <a:r>
              <a:rPr lang="nl-BE" dirty="0"/>
              <a:t>, …). Die worden door een compiler naar </a:t>
            </a:r>
            <a:r>
              <a:rPr lang="nl-BE" dirty="0" err="1"/>
              <a:t>herbuikbare</a:t>
            </a:r>
            <a:r>
              <a:rPr lang="nl-BE" dirty="0"/>
              <a:t> code omgezet.</a:t>
            </a:r>
          </a:p>
          <a:p>
            <a:pPr lvl="1"/>
            <a:r>
              <a:rPr lang="nl-BE" dirty="0"/>
              <a:t>In deze talen hebben we de controle zelf in handen.</a:t>
            </a:r>
          </a:p>
          <a:p>
            <a:r>
              <a:rPr lang="nl-BE" dirty="0"/>
              <a:t>SQL kent deze controle niet. We vragen door het geven van bepaalde </a:t>
            </a:r>
            <a:r>
              <a:rPr lang="nl-BE" dirty="0" err="1"/>
              <a:t>inputs</a:t>
            </a:r>
            <a:r>
              <a:rPr lang="nl-BE" dirty="0"/>
              <a:t> een dataset op en krijgen de gevraagde opgeslagen data terug.</a:t>
            </a:r>
          </a:p>
          <a:p>
            <a:pPr lvl="1"/>
            <a:r>
              <a:rPr lang="nl-BE" dirty="0"/>
              <a:t>Hoe SQL hiermee intern omgaat krijgen we niet te zien en kan </a:t>
            </a:r>
            <a:r>
              <a:rPr lang="nl-BE" dirty="0" err="1"/>
              <a:t>varieren</a:t>
            </a:r>
            <a:r>
              <a:rPr lang="nl-BE" dirty="0"/>
              <a:t> van systeem tot systeem, versie tot versie en zelfs van de structuur en hoeveelheid van data.</a:t>
            </a:r>
          </a:p>
          <a:p>
            <a:pPr lvl="1"/>
            <a:r>
              <a:rPr lang="nl-BE" dirty="0"/>
              <a:t>Sommige database systemen hebben wel een op SQL gebaseerde sub taal die meer mogelijkheden bieden om meer geavanceerde functies te gebruiken zoals PL/SQL van Oracle, Microsoft </a:t>
            </a:r>
            <a:r>
              <a:rPr lang="nl-BE" dirty="0" err="1"/>
              <a:t>transact</a:t>
            </a:r>
            <a:r>
              <a:rPr lang="nl-BE" dirty="0"/>
              <a:t> SQL, …</a:t>
            </a:r>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2419" y="115294"/>
            <a:ext cx="10515600" cy="794204"/>
          </a:xfrm>
        </p:spPr>
        <p:txBody>
          <a:bodyPr/>
          <a:lstStyle/>
          <a:p>
            <a:r>
              <a:rPr lang="nl-BE" dirty="0"/>
              <a:t>Datatypes in 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742784" y="1060574"/>
            <a:ext cx="10869538" cy="5849110"/>
          </a:xfrm>
        </p:spPr>
        <p:txBody>
          <a:bodyPr>
            <a:normAutofit lnSpcReduction="10000"/>
          </a:bodyPr>
          <a:lstStyle/>
          <a:p>
            <a:r>
              <a:rPr lang="nl-BE" dirty="0"/>
              <a:t>Net zoals in C#, heeft elke database een eigen set van datatypes.</a:t>
            </a:r>
          </a:p>
          <a:p>
            <a:r>
              <a:rPr lang="nl-BE" dirty="0"/>
              <a:t>Afhankelijk van de data die we willen opslaan moeten we het datatype kiezen die het best toepasselijk is voor de inhoud van dit veld.</a:t>
            </a:r>
          </a:p>
          <a:p>
            <a:pPr lvl="1"/>
            <a:r>
              <a:rPr lang="nl-BE" dirty="0"/>
              <a:t>Net zoals in de programmeertalen hebben we datatypes voor:</a:t>
            </a:r>
          </a:p>
          <a:p>
            <a:pPr lvl="2"/>
            <a:r>
              <a:rPr lang="nl-BE" sz="2400" dirty="0"/>
              <a:t>Numerieke data</a:t>
            </a:r>
          </a:p>
          <a:p>
            <a:pPr lvl="2"/>
            <a:r>
              <a:rPr lang="nl-BE" sz="2400" dirty="0"/>
              <a:t>Tekst data</a:t>
            </a:r>
          </a:p>
          <a:p>
            <a:pPr lvl="2"/>
            <a:r>
              <a:rPr lang="nl-BE" sz="2400" dirty="0"/>
              <a:t>Binaire data</a:t>
            </a:r>
          </a:p>
          <a:p>
            <a:pPr lvl="2"/>
            <a:r>
              <a:rPr lang="nl-BE" sz="2400" dirty="0"/>
              <a:t>Datum en tijd</a:t>
            </a:r>
          </a:p>
          <a:p>
            <a:pPr lvl="1"/>
            <a:r>
              <a:rPr lang="nl-BE" sz="2800" dirty="0"/>
              <a:t>En net zoals in onze programmeer omgeving hebben de verschillende datatypes hun eigen toepassing en bereik.</a:t>
            </a:r>
          </a:p>
          <a:p>
            <a:pPr lvl="2"/>
            <a:r>
              <a:rPr lang="nl-BE" sz="2400" dirty="0"/>
              <a:t>Datatypes voor een relationele database zijn niet altijd volledig hetzelfde als de datatypes gebruikt in onze programmeertaal.</a:t>
            </a:r>
          </a:p>
          <a:p>
            <a:pPr lvl="1"/>
            <a:r>
              <a:rPr lang="nl-BE" sz="2800" dirty="0"/>
              <a:t>Elke producent van RDBMS systemen heeft zijn eigen invulling en beschrijving van deze datatypes. Diegene die wij zien zijn gebaseerd op SQL Server.</a:t>
            </a:r>
          </a:p>
        </p:txBody>
      </p:sp>
    </p:spTree>
    <p:extLst>
      <p:ext uri="{BB962C8B-B14F-4D97-AF65-F5344CB8AC3E}">
        <p14:creationId xmlns:p14="http://schemas.microsoft.com/office/powerpoint/2010/main" val="4209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INT (Geheel Getal)</a:t>
            </a:r>
          </a:p>
          <a:p>
            <a:pPr lvl="1"/>
            <a:r>
              <a:rPr lang="nl-NL" dirty="0"/>
              <a:t>Een 32-bits geheel getal zonder decimalen.</a:t>
            </a:r>
          </a:p>
          <a:p>
            <a:pPr marL="914400" lvl="2" indent="0">
              <a:buNone/>
            </a:pPr>
            <a:r>
              <a:rPr lang="nl-NL" dirty="0"/>
              <a:t>-2.147.483.648 tot 2.147.483.647</a:t>
            </a:r>
          </a:p>
          <a:p>
            <a:pPr lvl="1"/>
            <a:r>
              <a:rPr lang="nl-NL" dirty="0"/>
              <a:t>Voorbeeld:</a:t>
            </a:r>
          </a:p>
          <a:p>
            <a:pPr marL="914400" lvl="2" indent="0">
              <a:buNone/>
            </a:pPr>
            <a:r>
              <a:rPr lang="nl-NL" dirty="0"/>
              <a:t>DECLARE @leeftijd INT = 25; </a:t>
            </a:r>
          </a:p>
          <a:p>
            <a:r>
              <a:rPr lang="nl-NL" dirty="0"/>
              <a:t>DECIMAL(p, d) (Decimaal Getal)</a:t>
            </a:r>
          </a:p>
          <a:p>
            <a:pPr lvl="1"/>
            <a:r>
              <a:rPr lang="nl-NL" dirty="0"/>
              <a:t>Een decimaal getal met een precisie p (aantal cijfers in totaal) en het aantal decimalen d.</a:t>
            </a:r>
          </a:p>
          <a:p>
            <a:pPr lvl="1"/>
            <a:r>
              <a:rPr lang="nl-NL" dirty="0"/>
              <a:t>Voorbeeld:</a:t>
            </a:r>
          </a:p>
          <a:p>
            <a:pPr marL="914400" lvl="2" indent="0">
              <a:buNone/>
            </a:pPr>
            <a:r>
              <a:rPr lang="nl-NL" dirty="0"/>
              <a:t>DECLARE @prijs DECIMAL(10, 2) = 12345.67; </a:t>
            </a:r>
          </a:p>
          <a:p>
            <a:r>
              <a:rPr lang="nl-NL" dirty="0"/>
              <a:t>FLOAT(n) (</a:t>
            </a:r>
            <a:r>
              <a:rPr lang="nl-NL" dirty="0" err="1"/>
              <a:t>Floating</a:t>
            </a:r>
            <a:r>
              <a:rPr lang="nl-NL" dirty="0"/>
              <a:t>-Point Getal)</a:t>
            </a:r>
          </a:p>
          <a:p>
            <a:pPr lvl="1"/>
            <a:r>
              <a:rPr lang="nl-NL" dirty="0"/>
              <a:t>Een </a:t>
            </a:r>
            <a:r>
              <a:rPr lang="nl-NL" dirty="0" err="1"/>
              <a:t>floating</a:t>
            </a:r>
            <a:r>
              <a:rPr lang="nl-NL" dirty="0"/>
              <a:t>-point getal met de precisie n (het aantal bits dat wordt gebruikt om het getal op te slaan). De n is optioneel, indien die niet wordt gezet gebruikt SQL Server een precisie van 53 bits.</a:t>
            </a:r>
          </a:p>
          <a:p>
            <a:pPr lvl="1"/>
            <a:r>
              <a:rPr lang="nl-NL" dirty="0"/>
              <a:t>Voorbeeld:</a:t>
            </a:r>
          </a:p>
          <a:p>
            <a:pPr marL="914400" lvl="2" indent="0">
              <a:buNone/>
            </a:pPr>
            <a:r>
              <a:rPr lang="nl-NL" dirty="0"/>
              <a:t>DECLARE @gewicht FLOAT(5) = 75.45; </a:t>
            </a:r>
          </a:p>
          <a:p>
            <a:pPr marL="914400" lvl="2" indent="0">
              <a:buNone/>
            </a:pPr>
            <a:r>
              <a:rPr lang="nl-NL" dirty="0"/>
              <a:t>DECLARE @gewicht FLOAT = 75.45; </a:t>
            </a:r>
          </a:p>
        </p:txBody>
      </p:sp>
    </p:spTree>
    <p:extLst>
      <p:ext uri="{BB962C8B-B14F-4D97-AF65-F5344CB8AC3E}">
        <p14:creationId xmlns:p14="http://schemas.microsoft.com/office/powerpoint/2010/main" val="17695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6395" y="0"/>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84421" y="866692"/>
            <a:ext cx="11402170" cy="6062870"/>
          </a:xfrm>
        </p:spPr>
        <p:txBody>
          <a:bodyPr>
            <a:normAutofit/>
          </a:bodyPr>
          <a:lstStyle/>
          <a:p>
            <a:r>
              <a:rPr lang="nl-NL" dirty="0"/>
              <a:t>Verschillen tussen FLOAT en DECIMAL:</a:t>
            </a:r>
          </a:p>
          <a:p>
            <a:pPr lvl="1"/>
            <a:r>
              <a:rPr lang="nl-NL" dirty="0"/>
              <a:t>Precisie en Schaal:</a:t>
            </a:r>
          </a:p>
          <a:p>
            <a:pPr lvl="2"/>
            <a:r>
              <a:rPr lang="nl-NL" b="1" dirty="0"/>
              <a:t>FLOAT</a:t>
            </a:r>
            <a:r>
              <a:rPr lang="nl-NL" dirty="0"/>
              <a:t>: Representeert een benaderend numeriek datatype. Geschikt voor wetenschappelijke en technische toepassingen waarbij een benadering van waarden acceptabel is.</a:t>
            </a:r>
          </a:p>
          <a:p>
            <a:pPr lvl="2"/>
            <a:r>
              <a:rPr lang="nl-NL" b="1" dirty="0"/>
              <a:t>DECIMAL</a:t>
            </a:r>
            <a:r>
              <a:rPr lang="nl-NL" dirty="0"/>
              <a:t>: Representeert een exact numeriek datatype. Ideaal voor financiële berekeningen waar exacte decimale representatie cruciaal is.</a:t>
            </a:r>
          </a:p>
          <a:p>
            <a:pPr lvl="1"/>
            <a:r>
              <a:rPr lang="nl-NL" dirty="0"/>
              <a:t>Opslag:</a:t>
            </a:r>
          </a:p>
          <a:p>
            <a:pPr lvl="2"/>
            <a:r>
              <a:rPr lang="nl-NL" b="1" dirty="0"/>
              <a:t>FLOAT</a:t>
            </a:r>
            <a:r>
              <a:rPr lang="nl-NL" dirty="0"/>
              <a:t>: Vereist minder opslagruimte maar is dan ook minder nauwkeurigheid.</a:t>
            </a:r>
          </a:p>
          <a:p>
            <a:pPr lvl="2"/>
            <a:r>
              <a:rPr lang="nl-NL" b="1" dirty="0"/>
              <a:t>DECIMAL</a:t>
            </a:r>
            <a:r>
              <a:rPr lang="nl-NL" dirty="0"/>
              <a:t>: Vereist meer opslagruimte maar behoudt de exacte decimale representatie.</a:t>
            </a:r>
          </a:p>
          <a:p>
            <a:r>
              <a:rPr lang="nl-NL" dirty="0"/>
              <a:t>Wanneer wat gebruiken?</a:t>
            </a:r>
          </a:p>
          <a:p>
            <a:pPr lvl="1"/>
            <a:r>
              <a:rPr lang="nl-NL" dirty="0"/>
              <a:t>Net zoals in C#, waar we double en </a:t>
            </a:r>
            <a:r>
              <a:rPr lang="nl-NL" dirty="0" err="1"/>
              <a:t>decimal</a:t>
            </a:r>
            <a:r>
              <a:rPr lang="nl-NL" dirty="0"/>
              <a:t> kunnen gebruiken, kunnen we hier ook dezelfde regels toepassen:</a:t>
            </a:r>
          </a:p>
          <a:p>
            <a:pPr lvl="2"/>
            <a:r>
              <a:rPr lang="nl-NL" dirty="0"/>
              <a:t>FLOAT: Geschikt voor </a:t>
            </a:r>
            <a:r>
              <a:rPr lang="nl-NL" b="1" dirty="0"/>
              <a:t>wetenschappelijke en technische berekeningen </a:t>
            </a:r>
            <a:r>
              <a:rPr lang="nl-NL" dirty="0"/>
              <a:t>waarbij een </a:t>
            </a:r>
            <a:r>
              <a:rPr lang="nl-NL" b="1" dirty="0"/>
              <a:t>benadering acceptabel </a:t>
            </a:r>
            <a:r>
              <a:rPr lang="nl-NL" dirty="0"/>
              <a:t>is.</a:t>
            </a:r>
          </a:p>
          <a:p>
            <a:pPr lvl="2"/>
            <a:r>
              <a:rPr lang="nl-NL" dirty="0"/>
              <a:t>DECIMAL: Ideaal voor financiële berekeningen </a:t>
            </a:r>
            <a:r>
              <a:rPr lang="nl-NL" b="1" dirty="0"/>
              <a:t>waar precisie cruciaal </a:t>
            </a:r>
            <a:r>
              <a:rPr lang="nl-NL" dirty="0"/>
              <a:t>is.</a:t>
            </a:r>
          </a:p>
        </p:txBody>
      </p:sp>
    </p:spTree>
    <p:extLst>
      <p:ext uri="{BB962C8B-B14F-4D97-AF65-F5344CB8AC3E}">
        <p14:creationId xmlns:p14="http://schemas.microsoft.com/office/powerpoint/2010/main" val="363805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CHAR(n) (Vaste Lengte Tekst)</a:t>
            </a:r>
          </a:p>
          <a:p>
            <a:pPr lvl="1"/>
            <a:r>
              <a:rPr lang="nl-NL" dirty="0"/>
              <a:t>Een tekenreeks van vaste lengte met een lengte van n tekens.</a:t>
            </a:r>
          </a:p>
          <a:p>
            <a:pPr lvl="1"/>
            <a:r>
              <a:rPr lang="nl-NL" dirty="0"/>
              <a:t>Voorbeeld:</a:t>
            </a:r>
          </a:p>
          <a:p>
            <a:pPr marL="914400" lvl="2" indent="0">
              <a:buNone/>
            </a:pPr>
            <a:r>
              <a:rPr lang="nl-NL" dirty="0"/>
              <a:t>DECLARE @initialen CHAR(3) = 'ABC'; </a:t>
            </a:r>
          </a:p>
          <a:p>
            <a:r>
              <a:rPr lang="nl-NL" dirty="0"/>
              <a:t>VARCHAR(n) (Variabele Lengte Tekst)</a:t>
            </a:r>
          </a:p>
          <a:p>
            <a:pPr lvl="1"/>
            <a:r>
              <a:rPr lang="nl-NL" dirty="0"/>
              <a:t>Een tekenreeks van variabele lengte met een maximale lengte van n tekens.</a:t>
            </a:r>
          </a:p>
          <a:p>
            <a:pPr lvl="1"/>
            <a:r>
              <a:rPr lang="nl-NL" dirty="0"/>
              <a:t>Voorbeeld:</a:t>
            </a:r>
          </a:p>
          <a:p>
            <a:pPr marL="914400" lvl="2" indent="0">
              <a:buNone/>
            </a:pPr>
            <a:r>
              <a:rPr lang="nl-NL" dirty="0"/>
              <a:t>DECLARE @opmerking VARCHAR(255) = 'Dit is een opmerking.'; </a:t>
            </a:r>
          </a:p>
          <a:p>
            <a:pPr lvl="1"/>
            <a:r>
              <a:rPr lang="nl-NL" dirty="0"/>
              <a:t>Met VARCHAR(</a:t>
            </a:r>
            <a:r>
              <a:rPr lang="nl-NL" b="1" dirty="0"/>
              <a:t>MAX</a:t>
            </a:r>
            <a:r>
              <a:rPr lang="nl-NL" dirty="0"/>
              <a:t>) kan de kolom variabele tekstdata van aanzienlijke omvang opslaan, waardoor het geschikt is voor het opslaan van lange teksten, documenten of andere omvangrijke strings. Houd er rekening mee dat het daadwerkelijke opslagformaat afhangt van de inhoud van de gegevens.</a:t>
            </a:r>
          </a:p>
          <a:p>
            <a:pPr lvl="1"/>
            <a:r>
              <a:rPr lang="nl-NL" b="1" dirty="0"/>
              <a:t>Opgepast</a:t>
            </a:r>
            <a:r>
              <a:rPr lang="nl-NL" dirty="0"/>
              <a:t>!!! </a:t>
            </a:r>
          </a:p>
          <a:p>
            <a:pPr marL="914400" lvl="2" indent="0">
              <a:buNone/>
            </a:pPr>
            <a:r>
              <a:rPr lang="nl-NL" dirty="0"/>
              <a:t>Het gebruik van MAX kan gevolgen hebben voor prestaties en opslag, dus overweeg uw specifieke </a:t>
            </a:r>
            <a:r>
              <a:rPr lang="nl-NL" dirty="0" err="1"/>
              <a:t>use</a:t>
            </a:r>
            <a:r>
              <a:rPr lang="nl-NL" dirty="0"/>
              <a:t> case bij het kiezen van het datatypen en de grootte.</a:t>
            </a:r>
          </a:p>
          <a:p>
            <a:pPr lvl="1"/>
            <a:endParaRPr lang="nl-NL" dirty="0"/>
          </a:p>
          <a:p>
            <a:endParaRPr lang="nl-BE" dirty="0"/>
          </a:p>
        </p:txBody>
      </p:sp>
    </p:spTree>
    <p:extLst>
      <p:ext uri="{BB962C8B-B14F-4D97-AF65-F5344CB8AC3E}">
        <p14:creationId xmlns:p14="http://schemas.microsoft.com/office/powerpoint/2010/main" val="267278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Karakter Sets:</a:t>
            </a:r>
          </a:p>
          <a:p>
            <a:pPr lvl="1"/>
            <a:r>
              <a:rPr lang="nl-NL" dirty="0"/>
              <a:t>Karakter Sets definiëren hoe tekens worden gerepresenteerd en opgeslagen. Ze beïnvloeden </a:t>
            </a:r>
            <a:r>
              <a:rPr lang="nl-NL" b="1" i="1" dirty="0"/>
              <a:t>sorteer- en vergelijkingsoperaties</a:t>
            </a:r>
            <a:r>
              <a:rPr lang="nl-NL" dirty="0"/>
              <a:t>.</a:t>
            </a:r>
          </a:p>
          <a:p>
            <a:pPr lvl="1"/>
            <a:r>
              <a:rPr lang="nl-NL" dirty="0"/>
              <a:t>SQL Server ondersteunt verschillende karakter sets, waaronder:</a:t>
            </a:r>
          </a:p>
          <a:p>
            <a:pPr lvl="2"/>
            <a:r>
              <a:rPr lang="nl-NL" dirty="0"/>
              <a:t>SQL_Latin1_General_CP1_CI_AS: Een algemene karakter set voor gebruik in het Engels.</a:t>
            </a:r>
          </a:p>
          <a:p>
            <a:pPr lvl="2"/>
            <a:r>
              <a:rPr lang="nl-NL" dirty="0"/>
              <a:t>Latin1_General_CI_AS: Een andere Engelse karakter set.</a:t>
            </a:r>
          </a:p>
          <a:p>
            <a:pPr lvl="2"/>
            <a:r>
              <a:rPr lang="nl-NL" dirty="0"/>
              <a:t>UTF-8: Een variabele-byte karakter set die een breed scala aan tekens ondersteunt, inclusief meerdere talen.</a:t>
            </a:r>
          </a:p>
          <a:p>
            <a:pPr lvl="1"/>
            <a:r>
              <a:rPr lang="nl-NL" dirty="0"/>
              <a:t>Bij het maken van een database, tabel of kolom, kunt u de karakter set specificeren om ervoor te zorgen dat uw gegevens correct worden opgeslagen en vergeleken.</a:t>
            </a:r>
          </a:p>
          <a:p>
            <a:pPr lvl="2"/>
            <a:r>
              <a:rPr lang="nl-NL" dirty="0"/>
              <a:t>Voorbeeld:</a:t>
            </a:r>
          </a:p>
          <a:p>
            <a:pPr marL="1371600" lvl="3" indent="0">
              <a:buNone/>
            </a:pPr>
            <a:r>
              <a:rPr lang="nl-NL" dirty="0"/>
              <a:t>CREATE DATABASE </a:t>
            </a:r>
            <a:r>
              <a:rPr lang="nl-NL" dirty="0" err="1"/>
              <a:t>MijnDatabase</a:t>
            </a:r>
            <a:r>
              <a:rPr lang="nl-NL" dirty="0"/>
              <a:t> COLLATE SQL_Latin1_General_CP1_CI_AS; </a:t>
            </a:r>
          </a:p>
          <a:p>
            <a:pPr lvl="3">
              <a:buFont typeface="Wingdings" panose="05000000000000000000" pitchFamily="2" charset="2"/>
              <a:buChar char="Ø"/>
            </a:pPr>
            <a:r>
              <a:rPr lang="nl-NL" dirty="0"/>
              <a:t>In dit voorbeeld wordt de karakter set van de database ingesteld op SQL_Latin1_General_CP1_CI_AS.</a:t>
            </a:r>
          </a:p>
          <a:p>
            <a:endParaRPr lang="nl-BE" dirty="0"/>
          </a:p>
        </p:txBody>
      </p:sp>
    </p:spTree>
    <p:extLst>
      <p:ext uri="{BB962C8B-B14F-4D97-AF65-F5344CB8AC3E}">
        <p14:creationId xmlns:p14="http://schemas.microsoft.com/office/powerpoint/2010/main" val="109436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TEXT (Grote Hoeveelheid Variabele Lengte Tekst)</a:t>
            </a:r>
          </a:p>
          <a:p>
            <a:pPr lvl="1"/>
            <a:r>
              <a:rPr lang="nl-NL" dirty="0"/>
              <a:t>Gebruikt voor het opslaan van grote hoeveelheden variabele lengte tekst.</a:t>
            </a:r>
          </a:p>
          <a:p>
            <a:pPr lvl="1"/>
            <a:r>
              <a:rPr lang="nl-NL" dirty="0"/>
              <a:t>Maximaal </a:t>
            </a:r>
            <a:r>
              <a:rPr lang="nl-NL" b="1" dirty="0"/>
              <a:t>2 GB </a:t>
            </a:r>
            <a:r>
              <a:rPr lang="nl-NL" dirty="0"/>
              <a:t>aan gegevens</a:t>
            </a:r>
          </a:p>
          <a:p>
            <a:pPr lvl="1"/>
            <a:r>
              <a:rPr lang="nl-NL" dirty="0"/>
              <a:t>Voorbeeld:</a:t>
            </a:r>
          </a:p>
          <a:p>
            <a:pPr marL="914400" lvl="2" indent="0">
              <a:buNone/>
            </a:pPr>
            <a:r>
              <a:rPr lang="nl-NL" dirty="0"/>
              <a:t>DECLARE @beschrijving TEXT = 'Dit is een zeer lange beschrijving van iets.'; </a:t>
            </a:r>
          </a:p>
          <a:p>
            <a:r>
              <a:rPr lang="nl-NL" dirty="0"/>
              <a:t>Wanneer wat gebruiken?</a:t>
            </a:r>
          </a:p>
          <a:p>
            <a:pPr lvl="1"/>
            <a:r>
              <a:rPr lang="nl-NL" dirty="0"/>
              <a:t>Gebruik CHAR wanneer de lengte van de tekst altijd hetzelfde is (bijvoorbeeld postcode).</a:t>
            </a:r>
          </a:p>
          <a:p>
            <a:pPr lvl="1"/>
            <a:r>
              <a:rPr lang="nl-NL" dirty="0"/>
              <a:t>Gebruik VARCHAR wanneer de lengte van de tekst kan variëren, maar niet extreem groot is.</a:t>
            </a:r>
          </a:p>
          <a:p>
            <a:pPr lvl="1"/>
            <a:r>
              <a:rPr lang="nl-NL" dirty="0"/>
              <a:t>Gebruik TEXT voor zeer grote hoeveelheden variabele tekst, zoals opmerkingen of beschrijvingen.</a:t>
            </a:r>
          </a:p>
          <a:p>
            <a:endParaRPr lang="nl-BE" dirty="0"/>
          </a:p>
        </p:txBody>
      </p:sp>
    </p:spTree>
    <p:extLst>
      <p:ext uri="{BB962C8B-B14F-4D97-AF65-F5344CB8AC3E}">
        <p14:creationId xmlns:p14="http://schemas.microsoft.com/office/powerpoint/2010/main" val="39714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Effect transition="in" filter="fade">
                                      <p:cBhvr>
                                        <p:cTn id="4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lnSpcReduction="10000"/>
          </a:bodyPr>
          <a:lstStyle/>
          <a:p>
            <a:r>
              <a:rPr lang="nl-NL" dirty="0"/>
              <a:t>DATE (Datum)</a:t>
            </a:r>
          </a:p>
          <a:p>
            <a:pPr lvl="1"/>
            <a:r>
              <a:rPr lang="nl-NL" dirty="0"/>
              <a:t>Gebruikt voor het opslaan van datums zonder tijd.</a:t>
            </a:r>
          </a:p>
          <a:p>
            <a:pPr lvl="1"/>
            <a:r>
              <a:rPr lang="nl-NL" dirty="0"/>
              <a:t>0001-01-01 tot 9999-12-31</a:t>
            </a:r>
          </a:p>
          <a:p>
            <a:pPr lvl="1"/>
            <a:r>
              <a:rPr lang="nl-NL" dirty="0"/>
              <a:t>Voorbeeld:</a:t>
            </a:r>
          </a:p>
          <a:p>
            <a:pPr marL="914400" lvl="2" indent="0">
              <a:buNone/>
            </a:pPr>
            <a:r>
              <a:rPr lang="nl-NL" dirty="0"/>
              <a:t>DECLARE @geboortedatum DATE = '1990-01-01'; </a:t>
            </a:r>
          </a:p>
          <a:p>
            <a:r>
              <a:rPr lang="nl-NL" dirty="0"/>
              <a:t>TIME (Tijd)</a:t>
            </a:r>
          </a:p>
          <a:p>
            <a:pPr lvl="1"/>
            <a:r>
              <a:rPr lang="nl-NL" dirty="0"/>
              <a:t>Gebruikt voor het opslaan van tijden zonder datum.</a:t>
            </a:r>
          </a:p>
          <a:p>
            <a:pPr lvl="1"/>
            <a:r>
              <a:rPr lang="nl-NL" dirty="0"/>
              <a:t>00:00:00.0000000 tot 23:59:59.9999999</a:t>
            </a:r>
          </a:p>
          <a:p>
            <a:pPr lvl="1"/>
            <a:r>
              <a:rPr lang="nl-NL" dirty="0"/>
              <a:t>Voorbeeld:</a:t>
            </a:r>
          </a:p>
          <a:p>
            <a:pPr marL="914400" lvl="2" indent="0">
              <a:buNone/>
            </a:pPr>
            <a:r>
              <a:rPr lang="nl-NL" dirty="0"/>
              <a:t>DECLARE @aankomsttijd TIME = '08:30:00'; </a:t>
            </a:r>
          </a:p>
          <a:p>
            <a:r>
              <a:rPr lang="nl-NL" dirty="0"/>
              <a:t>DATETIME (Datum en Tijd)</a:t>
            </a:r>
          </a:p>
          <a:p>
            <a:pPr lvl="1"/>
            <a:r>
              <a:rPr lang="nl-NL" dirty="0"/>
              <a:t>Combineert datum en tijd in één datatype.</a:t>
            </a:r>
          </a:p>
          <a:p>
            <a:pPr lvl="1"/>
            <a:r>
              <a:rPr lang="nl-NL" dirty="0"/>
              <a:t>1753-9999</a:t>
            </a:r>
          </a:p>
          <a:p>
            <a:pPr lvl="1"/>
            <a:r>
              <a:rPr lang="nl-NL" dirty="0"/>
              <a:t>Voorbeeld:</a:t>
            </a:r>
          </a:p>
          <a:p>
            <a:pPr marL="914400" lvl="2" indent="0">
              <a:buNone/>
            </a:pPr>
            <a:r>
              <a:rPr lang="nl-NL" dirty="0"/>
              <a:t>DECLARE @boekingsdatum DATETIME = '2023-11-14 15:45:00'; </a:t>
            </a:r>
          </a:p>
          <a:p>
            <a:endParaRPr lang="nl-BE" dirty="0"/>
          </a:p>
        </p:txBody>
      </p:sp>
    </p:spTree>
    <p:extLst>
      <p:ext uri="{BB962C8B-B14F-4D97-AF65-F5344CB8AC3E}">
        <p14:creationId xmlns:p14="http://schemas.microsoft.com/office/powerpoint/2010/main" val="3836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a:bodyPr>
          <a:lstStyle/>
          <a:p>
            <a:r>
              <a:rPr lang="nl-BE" dirty="0"/>
              <a:t>DATETIME2 (Datum en Tijd met Fracties van Seconden)</a:t>
            </a:r>
          </a:p>
          <a:p>
            <a:pPr lvl="1"/>
            <a:r>
              <a:rPr lang="nl-BE" dirty="0"/>
              <a:t>Preciezere variant van DATETIME, ondersteunt </a:t>
            </a:r>
            <a:r>
              <a:rPr lang="nl-BE" dirty="0" err="1"/>
              <a:t>framerates</a:t>
            </a:r>
            <a:r>
              <a:rPr lang="nl-BE" dirty="0"/>
              <a:t> tot 7 cijfers na de decimaalpunt.</a:t>
            </a:r>
          </a:p>
          <a:p>
            <a:pPr lvl="1"/>
            <a:r>
              <a:rPr lang="nl-BE" dirty="0"/>
              <a:t>0001-01-01 00:00:00.0000000 tot 9999-12-31 23:59:59.9999999</a:t>
            </a:r>
          </a:p>
          <a:p>
            <a:pPr lvl="1"/>
            <a:r>
              <a:rPr lang="nl-BE" dirty="0"/>
              <a:t>Voorbeeld:</a:t>
            </a:r>
          </a:p>
          <a:p>
            <a:pPr marL="914400" lvl="2" indent="0">
              <a:buNone/>
            </a:pPr>
            <a:r>
              <a:rPr lang="nl-BE" dirty="0"/>
              <a:t>DECLARE @tijdsmeting DATETIME2 = '2023-03-01 08:45:30.1234567'; </a:t>
            </a:r>
          </a:p>
          <a:p>
            <a:r>
              <a:rPr lang="nl-BE" dirty="0"/>
              <a:t>DATETIMEOFFSET (Datum en Tijd met Tijdzone)</a:t>
            </a:r>
          </a:p>
          <a:p>
            <a:pPr lvl="1"/>
            <a:r>
              <a:rPr lang="nl-BE" dirty="0"/>
              <a:t>Bevat datum en tijd, evenals informatie over de tijdzoneverschuiving.</a:t>
            </a:r>
          </a:p>
          <a:p>
            <a:pPr lvl="1"/>
            <a:r>
              <a:rPr lang="nl-BE" dirty="0"/>
              <a:t>0001-01-01 00:00:00.0000000 tot 9999-12-31 23:59:59.9999999</a:t>
            </a:r>
          </a:p>
          <a:p>
            <a:pPr lvl="1"/>
            <a:r>
              <a:rPr lang="nl-BE" dirty="0"/>
              <a:t>Voorbeeld:</a:t>
            </a:r>
          </a:p>
          <a:p>
            <a:pPr marL="914400" lvl="2" indent="0">
              <a:buNone/>
            </a:pPr>
            <a:r>
              <a:rPr lang="nl-BE" dirty="0"/>
              <a:t>DECLARE @huidige_tijd DATETIMEOFFSET = '2023-03-01 08:45:00.0000000 -08:00'; </a:t>
            </a:r>
          </a:p>
          <a:p>
            <a:endParaRPr lang="nl-BE" dirty="0"/>
          </a:p>
        </p:txBody>
      </p:sp>
    </p:spTree>
    <p:extLst>
      <p:ext uri="{BB962C8B-B14F-4D97-AF65-F5344CB8AC3E}">
        <p14:creationId xmlns:p14="http://schemas.microsoft.com/office/powerpoint/2010/main" val="245712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86516" y="-86540"/>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1906" y="707664"/>
            <a:ext cx="11632758" cy="6066847"/>
          </a:xfrm>
        </p:spPr>
        <p:txBody>
          <a:bodyPr>
            <a:normAutofit/>
          </a:bodyPr>
          <a:lstStyle/>
          <a:p>
            <a:r>
              <a:rPr lang="nl-NL" dirty="0"/>
              <a:t>Verschil tussen DATETIME, DATETIME2, en DATETIMEOFFSET op een rijtje:</a:t>
            </a:r>
          </a:p>
          <a:p>
            <a:pPr lvl="1"/>
            <a:r>
              <a:rPr lang="nl-NL" dirty="0"/>
              <a:t>DATETIME:</a:t>
            </a:r>
          </a:p>
          <a:p>
            <a:pPr lvl="2"/>
            <a:r>
              <a:rPr lang="nl-NL" dirty="0"/>
              <a:t>Opslag tot op de seconde.</a:t>
            </a:r>
          </a:p>
          <a:p>
            <a:pPr lvl="2"/>
            <a:r>
              <a:rPr lang="nl-NL" dirty="0"/>
              <a:t>Minder precisie, geen ondersteuning voor </a:t>
            </a:r>
            <a:r>
              <a:rPr lang="nl-NL" dirty="0" err="1"/>
              <a:t>framerates</a:t>
            </a:r>
            <a:r>
              <a:rPr lang="nl-NL" dirty="0"/>
              <a:t>.</a:t>
            </a:r>
          </a:p>
          <a:p>
            <a:pPr lvl="1"/>
            <a:r>
              <a:rPr lang="nl-NL" dirty="0"/>
              <a:t>DATETIME2:</a:t>
            </a:r>
          </a:p>
          <a:p>
            <a:pPr lvl="2"/>
            <a:r>
              <a:rPr lang="nl-NL" dirty="0"/>
              <a:t>Opslag met tot op microseconde nauwkeurigheid.</a:t>
            </a:r>
          </a:p>
          <a:p>
            <a:pPr lvl="2"/>
            <a:r>
              <a:rPr lang="nl-NL" dirty="0"/>
              <a:t>Hogere precisie dan DATETIME.</a:t>
            </a:r>
          </a:p>
          <a:p>
            <a:pPr lvl="1"/>
            <a:r>
              <a:rPr lang="nl-NL" dirty="0"/>
              <a:t> DATETIMEOFFSET:</a:t>
            </a:r>
          </a:p>
          <a:p>
            <a:pPr lvl="2"/>
            <a:r>
              <a:rPr lang="nl-NL" dirty="0"/>
              <a:t>Opslag met tijdzone-informatie.</a:t>
            </a:r>
          </a:p>
          <a:p>
            <a:pPr lvl="2"/>
            <a:r>
              <a:rPr lang="nl-NL" dirty="0"/>
              <a:t>Handig bij het werken met gegevens in verschillende tijdzones.</a:t>
            </a:r>
          </a:p>
          <a:p>
            <a:r>
              <a:rPr lang="nl-NL" dirty="0"/>
              <a:t> Hoe het meest geschikte datatype kiezen ?</a:t>
            </a:r>
          </a:p>
          <a:p>
            <a:pPr lvl="1"/>
            <a:r>
              <a:rPr lang="nl-NL" dirty="0"/>
              <a:t>Gebruik </a:t>
            </a:r>
            <a:r>
              <a:rPr lang="nl-NL" b="1" dirty="0"/>
              <a:t>DATETIME</a:t>
            </a:r>
            <a:r>
              <a:rPr lang="nl-NL" dirty="0"/>
              <a:t> voor eenvoudige toepassingen </a:t>
            </a:r>
            <a:r>
              <a:rPr lang="nl-NL" b="1" i="1" dirty="0"/>
              <a:t>zonder de noodzaak van hoge precisie of tijdzone-informatie</a:t>
            </a:r>
            <a:r>
              <a:rPr lang="nl-NL" dirty="0"/>
              <a:t>.</a:t>
            </a:r>
          </a:p>
          <a:p>
            <a:pPr lvl="1"/>
            <a:r>
              <a:rPr lang="nl-NL" dirty="0"/>
              <a:t>Gebruik </a:t>
            </a:r>
            <a:r>
              <a:rPr lang="nl-NL" b="1" dirty="0"/>
              <a:t>DATETIME2</a:t>
            </a:r>
            <a:r>
              <a:rPr lang="nl-NL" dirty="0"/>
              <a:t> voor moderne toepassingen waar </a:t>
            </a:r>
            <a:r>
              <a:rPr lang="nl-NL" b="1" i="1" dirty="0"/>
              <a:t>grote</a:t>
            </a:r>
            <a:r>
              <a:rPr lang="nl-NL" dirty="0"/>
              <a:t> </a:t>
            </a:r>
            <a:r>
              <a:rPr lang="nl-NL" b="1" i="1" dirty="0"/>
              <a:t>precisie belangrijk is</a:t>
            </a:r>
            <a:r>
              <a:rPr lang="nl-NL" dirty="0"/>
              <a:t>.</a:t>
            </a:r>
          </a:p>
          <a:p>
            <a:pPr lvl="1"/>
            <a:r>
              <a:rPr lang="nl-NL" dirty="0"/>
              <a:t>Gebruik </a:t>
            </a:r>
            <a:r>
              <a:rPr lang="nl-NL" b="1" dirty="0"/>
              <a:t>DATETIMEOFFSET</a:t>
            </a:r>
            <a:r>
              <a:rPr lang="nl-NL" dirty="0"/>
              <a:t> als u </a:t>
            </a:r>
            <a:r>
              <a:rPr lang="nl-NL" b="1" dirty="0"/>
              <a:t>tijdszone-informatie</a:t>
            </a:r>
            <a:r>
              <a:rPr lang="nl-NL" dirty="0"/>
              <a:t> nodig heeft, bijvoorbeeld bij </a:t>
            </a:r>
            <a:r>
              <a:rPr lang="nl-NL" b="1" dirty="0"/>
              <a:t>wereldwijde</a:t>
            </a:r>
            <a:r>
              <a:rPr lang="nl-NL" dirty="0"/>
              <a:t> toepassingen of rapportage over gegevens in verschillende tijdzones.</a:t>
            </a:r>
          </a:p>
          <a:p>
            <a:endParaRPr lang="nl-NL" dirty="0"/>
          </a:p>
          <a:p>
            <a:endParaRPr lang="nl-BE" dirty="0"/>
          </a:p>
        </p:txBody>
      </p:sp>
    </p:spTree>
    <p:extLst>
      <p:ext uri="{BB962C8B-B14F-4D97-AF65-F5344CB8AC3E}">
        <p14:creationId xmlns:p14="http://schemas.microsoft.com/office/powerpoint/2010/main" val="33266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fade">
                                      <p:cBhvr>
                                        <p:cTn id="56" dur="500"/>
                                        <p:tgtEl>
                                          <p:spTgt spid="6">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2" end="12"/>
                                            </p:txEl>
                                          </p:spTgt>
                                        </p:tgtEl>
                                        <p:attrNameLst>
                                          <p:attrName>style.visibility</p:attrName>
                                        </p:attrNameLst>
                                      </p:cBhvr>
                                      <p:to>
                                        <p:strVal val="visible"/>
                                      </p:to>
                                    </p:set>
                                    <p:animEffect transition="in" filter="fade">
                                      <p:cBhvr>
                                        <p:cTn id="61" dur="500"/>
                                        <p:tgtEl>
                                          <p:spTgt spid="6">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lnSpcReduction="10000"/>
          </a:bodyPr>
          <a:lstStyle/>
          <a:p>
            <a:r>
              <a:rPr lang="nl-BE" dirty="0"/>
              <a:t>BINARY(n) (Vaste Lengte Binair Gegeven)</a:t>
            </a:r>
          </a:p>
          <a:p>
            <a:pPr lvl="1"/>
            <a:r>
              <a:rPr lang="nl-BE" dirty="0"/>
              <a:t>Een binair gegeven van vaste lengte met n bytes.</a:t>
            </a:r>
          </a:p>
          <a:p>
            <a:pPr lvl="1"/>
            <a:r>
              <a:rPr lang="nl-BE" dirty="0"/>
              <a:t>n bytes groot</a:t>
            </a:r>
          </a:p>
          <a:p>
            <a:pPr lvl="1"/>
            <a:r>
              <a:rPr lang="nl-BE" dirty="0"/>
              <a:t>Voorbeeld:</a:t>
            </a:r>
          </a:p>
          <a:p>
            <a:pPr marL="914400" lvl="2" indent="0">
              <a:buNone/>
            </a:pPr>
            <a:r>
              <a:rPr lang="nl-BE" dirty="0"/>
              <a:t>DECLARE @binairgegeven BINARY(10) = 0x0102030405; </a:t>
            </a:r>
          </a:p>
          <a:p>
            <a:r>
              <a:rPr lang="nl-BE" dirty="0"/>
              <a:t>VARBINARY(n) (Variabele Lengte Binair Gegeven)</a:t>
            </a:r>
          </a:p>
          <a:p>
            <a:pPr lvl="1"/>
            <a:r>
              <a:rPr lang="nl-BE" dirty="0"/>
              <a:t>Een binair gegeven van variabele lengte met een maximale lengte van n bytes.</a:t>
            </a:r>
          </a:p>
          <a:p>
            <a:pPr lvl="1"/>
            <a:r>
              <a:rPr lang="nl-BE" dirty="0"/>
              <a:t>Maximaal n bytes</a:t>
            </a:r>
          </a:p>
          <a:p>
            <a:pPr lvl="1"/>
            <a:r>
              <a:rPr lang="nl-BE" dirty="0"/>
              <a:t>Voorbeeld:</a:t>
            </a:r>
          </a:p>
          <a:p>
            <a:pPr marL="914400" lvl="2" indent="0">
              <a:buNone/>
            </a:pPr>
            <a:r>
              <a:rPr lang="nl-BE" dirty="0"/>
              <a:t>DECLARE @varbinairgegeven VARBINARY(50) = 0x0102030405; </a:t>
            </a:r>
          </a:p>
          <a:p>
            <a:r>
              <a:rPr lang="nl-BE" dirty="0"/>
              <a:t>IMAGE (Grote Hoeveelheid Variabele Lengte Binair Gegeven)</a:t>
            </a:r>
          </a:p>
          <a:p>
            <a:pPr lvl="1"/>
            <a:r>
              <a:rPr lang="nl-BE" dirty="0"/>
              <a:t>Gebruikt voor het opslaan van grote hoeveelheden variabele lengte binair gegeven.</a:t>
            </a:r>
          </a:p>
          <a:p>
            <a:pPr lvl="1"/>
            <a:r>
              <a:rPr lang="nl-BE" dirty="0"/>
              <a:t>Maximaal 2 GB aan gegevens</a:t>
            </a:r>
          </a:p>
          <a:p>
            <a:pPr lvl="1"/>
            <a:r>
              <a:rPr lang="nl-BE" dirty="0"/>
              <a:t>Voorbeeld:</a:t>
            </a:r>
          </a:p>
          <a:p>
            <a:pPr marL="914400" lvl="2" indent="0">
              <a:buNone/>
            </a:pPr>
            <a:r>
              <a:rPr lang="nl-BE" dirty="0"/>
              <a:t>DECLARE @afbeelding IMAGE = 0x0102030405...; -- Lange binair gegeven </a:t>
            </a:r>
          </a:p>
          <a:p>
            <a:endParaRPr lang="nl-BE" dirty="0"/>
          </a:p>
        </p:txBody>
      </p:sp>
    </p:spTree>
    <p:extLst>
      <p:ext uri="{BB962C8B-B14F-4D97-AF65-F5344CB8AC3E}">
        <p14:creationId xmlns:p14="http://schemas.microsoft.com/office/powerpoint/2010/main" val="242373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a:bodyPr>
          <a:lstStyle/>
          <a:p>
            <a:r>
              <a:rPr lang="nl-NL" dirty="0"/>
              <a:t>BIT</a:t>
            </a:r>
          </a:p>
          <a:p>
            <a:pPr lvl="1"/>
            <a:r>
              <a:rPr lang="nl-NL" dirty="0"/>
              <a:t>Een datatype dat gebruikt wordt om een bit te bewaren (0 of 1).</a:t>
            </a:r>
          </a:p>
          <a:p>
            <a:pPr lvl="1"/>
            <a:r>
              <a:rPr lang="nl-NL" dirty="0"/>
              <a:t>Wanneer gebruiken we BIT?</a:t>
            </a:r>
          </a:p>
          <a:p>
            <a:pPr lvl="2"/>
            <a:r>
              <a:rPr lang="nl-NL" dirty="0"/>
              <a:t>Wanneer we een kolom nodig hebben om </a:t>
            </a:r>
            <a:r>
              <a:rPr lang="nl-NL" dirty="0" err="1"/>
              <a:t>boolean</a:t>
            </a:r>
            <a:r>
              <a:rPr lang="nl-NL" dirty="0"/>
              <a:t> waarden op te slaan, zoals actief/inactief, </a:t>
            </a:r>
            <a:r>
              <a:rPr lang="nl-NL" dirty="0" err="1"/>
              <a:t>true</a:t>
            </a:r>
            <a:r>
              <a:rPr lang="nl-NL" dirty="0"/>
              <a:t>/</a:t>
            </a:r>
            <a:r>
              <a:rPr lang="nl-NL" dirty="0" err="1"/>
              <a:t>false</a:t>
            </a:r>
            <a:r>
              <a:rPr lang="nl-NL" dirty="0"/>
              <a:t>, aan/uit.</a:t>
            </a:r>
          </a:p>
          <a:p>
            <a:pPr lvl="2"/>
            <a:r>
              <a:rPr lang="nl-NL" dirty="0"/>
              <a:t>Hoewel SQL Server geen specifiek BOOLEAN datatype heeft, wordt BIT vaak gebruikt om </a:t>
            </a:r>
            <a:r>
              <a:rPr lang="nl-NL" dirty="0" err="1"/>
              <a:t>boolean</a:t>
            </a:r>
            <a:r>
              <a:rPr lang="nl-NL" dirty="0"/>
              <a:t> waarden te vertegenwoordigen.</a:t>
            </a:r>
          </a:p>
          <a:p>
            <a:pPr lvl="1"/>
            <a:r>
              <a:rPr lang="nl-NL" dirty="0"/>
              <a:t>Voorbeeld:</a:t>
            </a:r>
          </a:p>
          <a:p>
            <a:pPr marL="914400" lvl="2" indent="0">
              <a:buNone/>
            </a:pPr>
            <a:r>
              <a:rPr lang="nl-NL" dirty="0"/>
              <a:t>DECLARE @isActief BIT = 1;</a:t>
            </a:r>
          </a:p>
          <a:p>
            <a:pPr lvl="2"/>
            <a:endParaRPr lang="nl-BE" dirty="0"/>
          </a:p>
        </p:txBody>
      </p:sp>
    </p:spTree>
    <p:extLst>
      <p:ext uri="{BB962C8B-B14F-4D97-AF65-F5344CB8AC3E}">
        <p14:creationId xmlns:p14="http://schemas.microsoft.com/office/powerpoint/2010/main" val="159458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36370"/>
            <a:ext cx="10515600" cy="794204"/>
          </a:xfrm>
        </p:spPr>
        <p:txBody>
          <a:bodyPr>
            <a:normAutofit/>
          </a:bodyPr>
          <a:lstStyle/>
          <a:p>
            <a:r>
              <a:rPr lang="nl-BE" sz="4400" dirty="0"/>
              <a:t>Datatypes in SQL: andere datatypes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9737" y="1001526"/>
            <a:ext cx="11600952" cy="5856473"/>
          </a:xfrm>
        </p:spPr>
        <p:txBody>
          <a:bodyPr>
            <a:normAutofit fontScale="70000" lnSpcReduction="20000"/>
          </a:bodyPr>
          <a:lstStyle/>
          <a:p>
            <a:r>
              <a:rPr lang="nl-NL" dirty="0"/>
              <a:t>GEOGRAPHY en GEOMETRY:</a:t>
            </a:r>
          </a:p>
          <a:p>
            <a:pPr lvl="1"/>
            <a:r>
              <a:rPr lang="nl-NL" dirty="0"/>
              <a:t>Gebruikt voor het opslaan van geometrische of geografische gegevens, zoals punten, lijnen, of veelhoeken op een plat vlak (GEOMETRY) of op het aardoppervlak (GEOGRAPHY).</a:t>
            </a:r>
          </a:p>
          <a:p>
            <a:pPr lvl="1"/>
            <a:r>
              <a:rPr lang="nl-NL" dirty="0"/>
              <a:t>Handig bij toepassingen die ruimtelijke gegevens verwerken, zoals GIS-systemen.</a:t>
            </a:r>
          </a:p>
          <a:p>
            <a:pPr lvl="1"/>
            <a:r>
              <a:rPr lang="nl-NL" dirty="0"/>
              <a:t>Voorbeeld:</a:t>
            </a:r>
          </a:p>
          <a:p>
            <a:pPr marL="914400" lvl="2" indent="0">
              <a:buNone/>
            </a:pPr>
            <a:r>
              <a:rPr lang="en-US" dirty="0"/>
              <a:t>DECLARE @punt GEOMETRY = 'POINT(1 1)';</a:t>
            </a:r>
          </a:p>
          <a:p>
            <a:pPr marL="914400" lvl="2" indent="0">
              <a:buNone/>
            </a:pPr>
            <a:r>
              <a:rPr lang="en-US" dirty="0"/>
              <a:t>DECLARE @polygoon GEOGRAPHY = 'POLYGON((-122.358 47.653, -122.348 47.649, -122.348 47.658, -122.358 47.658, -122.358 47.653))';</a:t>
            </a:r>
            <a:endParaRPr lang="nl-NL" dirty="0"/>
          </a:p>
          <a:p>
            <a:r>
              <a:rPr lang="nl-NL" dirty="0"/>
              <a:t>XML:</a:t>
            </a:r>
          </a:p>
          <a:p>
            <a:pPr lvl="1"/>
            <a:r>
              <a:rPr lang="nl-NL" dirty="0"/>
              <a:t>Gebruikt voor het opslaan van XML-gegevens.</a:t>
            </a:r>
          </a:p>
          <a:p>
            <a:pPr lvl="1"/>
            <a:r>
              <a:rPr lang="nl-NL" dirty="0"/>
              <a:t>Maximaal 2 GB aan XML-gegevens.</a:t>
            </a:r>
          </a:p>
          <a:p>
            <a:pPr lvl="1"/>
            <a:r>
              <a:rPr lang="nl-NL" dirty="0"/>
              <a:t>Voorbeeld:</a:t>
            </a:r>
          </a:p>
          <a:p>
            <a:pPr marL="914400" lvl="2" indent="0">
              <a:buNone/>
            </a:pPr>
            <a:r>
              <a:rPr lang="nl-NL" dirty="0"/>
              <a:t>DECLARE @xmlData XML = '&lt;persoon&gt;&lt;naam&gt;John Doe&lt;/naam&gt;&lt;leeftijd&gt;30&lt;/leeftijd&gt;&lt;/persoon&gt;';</a:t>
            </a:r>
          </a:p>
          <a:p>
            <a:r>
              <a:rPr lang="nl-NL" dirty="0"/>
              <a:t>UNIQUEIDENTIFIER:</a:t>
            </a:r>
          </a:p>
          <a:p>
            <a:pPr lvl="1"/>
            <a:r>
              <a:rPr lang="nl-NL" dirty="0"/>
              <a:t>Gebruikt voor het opslaan van een GUID (</a:t>
            </a:r>
            <a:r>
              <a:rPr lang="nl-NL" dirty="0" err="1"/>
              <a:t>Globally</a:t>
            </a:r>
            <a:r>
              <a:rPr lang="nl-NL" dirty="0"/>
              <a:t> Unique </a:t>
            </a:r>
            <a:r>
              <a:rPr lang="nl-NL" dirty="0" err="1"/>
              <a:t>Identifier</a:t>
            </a:r>
            <a:r>
              <a:rPr lang="nl-NL" dirty="0"/>
              <a:t>).</a:t>
            </a:r>
          </a:p>
          <a:p>
            <a:pPr lvl="1"/>
            <a:r>
              <a:rPr lang="nl-NL" dirty="0"/>
              <a:t>Handig bij het genereren van unieke sleutels.</a:t>
            </a:r>
          </a:p>
          <a:p>
            <a:pPr lvl="1"/>
            <a:r>
              <a:rPr lang="nl-NL" dirty="0"/>
              <a:t>Voorbeeld:</a:t>
            </a:r>
          </a:p>
          <a:p>
            <a:pPr marL="914400" lvl="2" indent="0">
              <a:buNone/>
            </a:pPr>
            <a:r>
              <a:rPr lang="en-US" dirty="0"/>
              <a:t>DECLARE @uniqueID UNIQUEIDENTIFIER = NEWID();</a:t>
            </a:r>
            <a:endParaRPr lang="nl-NL" dirty="0"/>
          </a:p>
          <a:p>
            <a:r>
              <a:rPr lang="nl-NL" dirty="0"/>
              <a:t>SQL_VARIANT:</a:t>
            </a:r>
          </a:p>
          <a:p>
            <a:pPr lvl="1"/>
            <a:r>
              <a:rPr lang="nl-NL" dirty="0"/>
              <a:t>Gebruikt voor het opslaan van gegevens van verschillende SQL Server-datatypes, behalve tekst, </a:t>
            </a:r>
            <a:r>
              <a:rPr lang="nl-NL" dirty="0" err="1"/>
              <a:t>ntext</a:t>
            </a:r>
            <a:r>
              <a:rPr lang="nl-NL" dirty="0"/>
              <a:t>, en timestamp.</a:t>
            </a:r>
          </a:p>
          <a:p>
            <a:pPr lvl="1"/>
            <a:r>
              <a:rPr lang="nl-NL" dirty="0"/>
              <a:t>Gebruik: Handig als u een kolom wilt maken die verschillende datatypes kan bevatten.</a:t>
            </a:r>
          </a:p>
          <a:p>
            <a:pPr lvl="1"/>
            <a:r>
              <a:rPr lang="nl-NL" dirty="0"/>
              <a:t>Voorbeeld: </a:t>
            </a:r>
          </a:p>
          <a:p>
            <a:pPr marL="914400" lvl="2" indent="0">
              <a:buNone/>
            </a:pPr>
            <a:r>
              <a:rPr lang="nl-NL" dirty="0"/>
              <a:t>DECLARE @variantData SQL_VARIANT = 'Dit is een variant.';</a:t>
            </a:r>
            <a:endParaRPr lang="nl-BE" dirty="0"/>
          </a:p>
        </p:txBody>
      </p:sp>
    </p:spTree>
    <p:extLst>
      <p:ext uri="{BB962C8B-B14F-4D97-AF65-F5344CB8AC3E}">
        <p14:creationId xmlns:p14="http://schemas.microsoft.com/office/powerpoint/2010/main" val="211914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fade">
                                      <p:cBhvr>
                                        <p:cTn id="56" dur="500"/>
                                        <p:tgtEl>
                                          <p:spTgt spid="6">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0" end="20"/>
                                            </p:txEl>
                                          </p:spTgt>
                                        </p:tgtEl>
                                        <p:attrNameLst>
                                          <p:attrName>style.visibility</p:attrName>
                                        </p:attrNameLst>
                                      </p:cBhvr>
                                      <p:to>
                                        <p:strVal val="visible"/>
                                      </p:to>
                                    </p:set>
                                    <p:animEffect transition="in" filter="fade">
                                      <p:cBhvr>
                                        <p:cTn id="73"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Werken</a:t>
            </a:r>
            <a:r>
              <a:rPr lang="en-US" sz="4800" b="1" dirty="0"/>
              <a:t> met 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50715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0100" y="0"/>
            <a:ext cx="10515600" cy="794204"/>
          </a:xfrm>
        </p:spPr>
        <p:txBody>
          <a:bodyPr/>
          <a:lstStyle/>
          <a:p>
            <a:r>
              <a:rPr lang="nl-BE" dirty="0"/>
              <a:t>SQL: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45770" y="794204"/>
            <a:ext cx="11414760" cy="6037125"/>
          </a:xfrm>
        </p:spPr>
        <p:txBody>
          <a:bodyPr>
            <a:normAutofit fontScale="92500"/>
          </a:bodyPr>
          <a:lstStyle/>
          <a:p>
            <a:r>
              <a:rPr lang="nl-NL" dirty="0"/>
              <a:t>Wat is SELECT?</a:t>
            </a:r>
          </a:p>
          <a:p>
            <a:pPr lvl="1"/>
            <a:r>
              <a:rPr lang="nl-NL" dirty="0"/>
              <a:t>SELECT wordt gebruikt om gegevens uit een database op te halen.</a:t>
            </a:r>
          </a:p>
          <a:p>
            <a:pPr lvl="1"/>
            <a:r>
              <a:rPr lang="nl-NL" dirty="0"/>
              <a:t>Hiermee kun je specifieke kolommen selecteren of zelfs hele tabellen.</a:t>
            </a:r>
          </a:p>
          <a:p>
            <a:pPr marL="457200" lvl="1" indent="0">
              <a:buNone/>
            </a:pPr>
            <a:r>
              <a:rPr lang="nl-NL" dirty="0"/>
              <a:t>	</a:t>
            </a:r>
            <a:r>
              <a:rPr lang="nl-NL" b="1" dirty="0"/>
              <a:t>SELECT</a:t>
            </a:r>
            <a:r>
              <a:rPr lang="nl-NL" dirty="0"/>
              <a:t> voornaam, achternaam </a:t>
            </a:r>
            <a:r>
              <a:rPr lang="nl-NL" b="1" dirty="0"/>
              <a:t>FROM</a:t>
            </a:r>
            <a:r>
              <a:rPr lang="nl-NL" dirty="0"/>
              <a:t> klanten; </a:t>
            </a:r>
          </a:p>
          <a:p>
            <a:pPr lvl="2"/>
            <a:r>
              <a:rPr lang="nl-NL" dirty="0"/>
              <a:t>In dit voorbeeld worden de voornaam en achternaam van alle klanten opgehaald.</a:t>
            </a:r>
          </a:p>
          <a:p>
            <a:pPr lvl="1"/>
            <a:r>
              <a:rPr lang="nl-NL" dirty="0"/>
              <a:t>De select begint met de opsomming van de velden die we willen bekijken. Die velden worden onmiddellijk na het ‘SELECT’ statement gespecifieerd.</a:t>
            </a:r>
          </a:p>
          <a:p>
            <a:pPr lvl="2"/>
            <a:r>
              <a:rPr lang="nl-NL" dirty="0"/>
              <a:t>In ons resultaat kunnen we de kolom een andere naam geven als de oorspronkelijke veldnaam in de tabel. Dit doen we met het </a:t>
            </a:r>
            <a:r>
              <a:rPr lang="nl-NL" dirty="0" err="1"/>
              <a:t>keyword</a:t>
            </a:r>
            <a:r>
              <a:rPr lang="nl-NL" dirty="0"/>
              <a:t> ‘</a:t>
            </a:r>
            <a:r>
              <a:rPr lang="nl-NL" b="1" dirty="0"/>
              <a:t>AS</a:t>
            </a:r>
            <a:r>
              <a:rPr lang="nl-NL" dirty="0"/>
              <a:t>’. </a:t>
            </a:r>
          </a:p>
          <a:p>
            <a:pPr marL="1371600" lvl="3" indent="0">
              <a:buNone/>
            </a:pPr>
            <a:r>
              <a:rPr lang="en-US" b="1" dirty="0"/>
              <a:t>SELECT product, quantity AS ordered FROM orders;</a:t>
            </a:r>
            <a:endParaRPr lang="nl-NL" b="1" dirty="0"/>
          </a:p>
          <a:p>
            <a:pPr lvl="3"/>
            <a:r>
              <a:rPr lang="nl-NL" dirty="0"/>
              <a:t>Het resultaat zal volgende kolommen tonen met hun waarden: product en ordered.</a:t>
            </a:r>
          </a:p>
          <a:p>
            <a:pPr lvl="2"/>
            <a:r>
              <a:rPr lang="nl-NL" dirty="0"/>
              <a:t>Dit wordt een </a:t>
            </a:r>
            <a:r>
              <a:rPr lang="nl-NL" b="1" dirty="0"/>
              <a:t>alias</a:t>
            </a:r>
            <a:r>
              <a:rPr lang="nl-NL" dirty="0"/>
              <a:t> genoemd.</a:t>
            </a:r>
          </a:p>
          <a:p>
            <a:pPr lvl="1"/>
            <a:r>
              <a:rPr lang="nl-NL" dirty="0"/>
              <a:t>Indien we de inhoud van alle velden willen ophalen, kunnen we een </a:t>
            </a:r>
            <a:r>
              <a:rPr lang="nl-NL" b="1" dirty="0"/>
              <a:t>asterisk (*) </a:t>
            </a:r>
            <a:r>
              <a:rPr lang="nl-NL" dirty="0"/>
              <a:t>gebruiken.</a:t>
            </a:r>
          </a:p>
          <a:p>
            <a:pPr lvl="2"/>
            <a:r>
              <a:rPr lang="nl-NL" dirty="0"/>
              <a:t>Dit gaat alle veldnamen ophalen uit de tabel met hun waarden.</a:t>
            </a:r>
          </a:p>
          <a:p>
            <a:pPr lvl="3"/>
            <a:r>
              <a:rPr lang="en-US" b="1" dirty="0"/>
              <a:t>SELECT * FROM orders;</a:t>
            </a:r>
            <a:endParaRPr lang="nl-NL" b="1" dirty="0"/>
          </a:p>
          <a:p>
            <a:pPr lvl="1"/>
            <a:r>
              <a:rPr lang="nl-NL" dirty="0"/>
              <a:t>Opgelet: </a:t>
            </a:r>
          </a:p>
          <a:p>
            <a:pPr lvl="2"/>
            <a:r>
              <a:rPr lang="nl-NL" dirty="0"/>
              <a:t>We kunnen de </a:t>
            </a:r>
            <a:r>
              <a:rPr lang="nl-NL" dirty="0" err="1"/>
              <a:t>asteriks</a:t>
            </a:r>
            <a:r>
              <a:rPr lang="nl-NL" dirty="0"/>
              <a:t> ook gebruiken als mathematische operator, afhankelijk de context:</a:t>
            </a:r>
          </a:p>
          <a:p>
            <a:pPr marL="1371600" lvl="3" indent="0">
              <a:buNone/>
            </a:pPr>
            <a:r>
              <a:rPr lang="en-US" dirty="0"/>
              <a:t>SELECT quantity * price AS total FROM orders;</a:t>
            </a:r>
            <a:endParaRPr lang="nl-NL" dirty="0"/>
          </a:p>
        </p:txBody>
      </p:sp>
    </p:spTree>
    <p:extLst>
      <p:ext uri="{BB962C8B-B14F-4D97-AF65-F5344CB8AC3E}">
        <p14:creationId xmlns:p14="http://schemas.microsoft.com/office/powerpoint/2010/main" val="241102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SELECT met WHERE </a:t>
            </a:r>
          </a:p>
          <a:p>
            <a:pPr lvl="1"/>
            <a:r>
              <a:rPr lang="nl-NL" dirty="0"/>
              <a:t>De WHERE-clausule wordt gebruikt om de resultaten te filteren op basis van een voorwaarde. </a:t>
            </a:r>
          </a:p>
          <a:p>
            <a:pPr marL="914400" lvl="2" indent="0">
              <a:buNone/>
            </a:pPr>
            <a:r>
              <a:rPr lang="nl-NL" b="1" dirty="0"/>
              <a:t>SELECT </a:t>
            </a:r>
            <a:r>
              <a:rPr lang="nl-NL" dirty="0"/>
              <a:t>product, prijs </a:t>
            </a:r>
            <a:r>
              <a:rPr lang="nl-NL" b="1" dirty="0"/>
              <a:t>FROM </a:t>
            </a:r>
            <a:r>
              <a:rPr lang="nl-NL" dirty="0"/>
              <a:t>producten</a:t>
            </a:r>
            <a:r>
              <a:rPr lang="nl-NL" b="1" dirty="0"/>
              <a:t> WHERE </a:t>
            </a:r>
            <a:r>
              <a:rPr lang="nl-NL" dirty="0"/>
              <a:t>categorie = 'Elektronica'</a:t>
            </a:r>
          </a:p>
          <a:p>
            <a:pPr lvl="2"/>
            <a:r>
              <a:rPr lang="nl-NL" dirty="0"/>
              <a:t>Hier worden de productnaam en prijs opgehaald van producten in de categorie 'Elektronica’.</a:t>
            </a:r>
          </a:p>
          <a:p>
            <a:pPr lvl="1"/>
            <a:r>
              <a:rPr lang="nl-NL" dirty="0"/>
              <a:t>De </a:t>
            </a:r>
            <a:r>
              <a:rPr lang="nl-NL" b="1" dirty="0"/>
              <a:t>WHERE</a:t>
            </a:r>
            <a:r>
              <a:rPr lang="nl-NL" dirty="0"/>
              <a:t> wordt gebruikt </a:t>
            </a:r>
            <a:r>
              <a:rPr lang="nl-NL" b="1" dirty="0"/>
              <a:t>om een voorwaarde te stellen </a:t>
            </a:r>
            <a:r>
              <a:rPr lang="nl-NL" dirty="0"/>
              <a:t>aan de statement.</a:t>
            </a:r>
          </a:p>
          <a:p>
            <a:pPr lvl="1"/>
            <a:r>
              <a:rPr lang="nl-NL" dirty="0"/>
              <a:t>Afhankelijk van wat we nodig hebben wordt de logische beschrijving van de WHERE complexer.</a:t>
            </a:r>
          </a:p>
          <a:p>
            <a:pPr lvl="1"/>
            <a:r>
              <a:rPr lang="nl-NL" dirty="0"/>
              <a:t>De verschillende vergelijkende </a:t>
            </a:r>
            <a:r>
              <a:rPr lang="nl-NL" dirty="0" err="1"/>
              <a:t>operaters</a:t>
            </a:r>
            <a:r>
              <a:rPr lang="nl-NL" dirty="0"/>
              <a:t> die we kunnen gebruiken in een WHERE zijn:</a:t>
            </a:r>
          </a:p>
          <a:p>
            <a:pPr lvl="3">
              <a:buFont typeface="Wingdings" panose="05000000000000000000" pitchFamily="2" charset="2"/>
              <a:buChar char="ü"/>
            </a:pPr>
            <a:r>
              <a:rPr lang="nl-NL" b="1" dirty="0"/>
              <a:t>=</a:t>
            </a:r>
            <a:r>
              <a:rPr lang="nl-NL" dirty="0"/>
              <a:t> 		Gelijk aan</a:t>
            </a:r>
          </a:p>
          <a:p>
            <a:pPr lvl="3">
              <a:buFont typeface="Wingdings" panose="05000000000000000000" pitchFamily="2" charset="2"/>
              <a:buChar char="ü"/>
            </a:pPr>
            <a:r>
              <a:rPr lang="nl-NL" b="1" dirty="0"/>
              <a:t>&lt;&gt; of !=</a:t>
            </a:r>
            <a:r>
              <a:rPr lang="nl-NL" dirty="0"/>
              <a:t>	 Niet gelijk aan</a:t>
            </a:r>
          </a:p>
          <a:p>
            <a:pPr lvl="3">
              <a:buFont typeface="Wingdings" panose="05000000000000000000" pitchFamily="2" charset="2"/>
              <a:buChar char="ü"/>
            </a:pPr>
            <a:r>
              <a:rPr lang="nl-NL" b="1" dirty="0"/>
              <a:t>&lt;</a:t>
            </a:r>
            <a:r>
              <a:rPr lang="nl-NL" dirty="0"/>
              <a:t>		Kleiner dan</a:t>
            </a:r>
          </a:p>
          <a:p>
            <a:pPr lvl="3">
              <a:buFont typeface="Wingdings" panose="05000000000000000000" pitchFamily="2" charset="2"/>
              <a:buChar char="ü"/>
            </a:pPr>
            <a:r>
              <a:rPr lang="nl-NL" b="1" dirty="0"/>
              <a:t>&gt;</a:t>
            </a:r>
            <a:r>
              <a:rPr lang="nl-NL" dirty="0"/>
              <a:t>		Groter dan</a:t>
            </a:r>
          </a:p>
          <a:p>
            <a:pPr lvl="3">
              <a:buFont typeface="Wingdings" panose="05000000000000000000" pitchFamily="2" charset="2"/>
              <a:buChar char="ü"/>
            </a:pPr>
            <a:r>
              <a:rPr lang="nl-NL" b="1" dirty="0"/>
              <a:t>&lt;=</a:t>
            </a:r>
            <a:r>
              <a:rPr lang="nl-NL" dirty="0"/>
              <a:t>		Kleiner dan of gelijk aan</a:t>
            </a:r>
          </a:p>
          <a:p>
            <a:pPr lvl="3">
              <a:buFont typeface="Wingdings" panose="05000000000000000000" pitchFamily="2" charset="2"/>
              <a:buChar char="ü"/>
            </a:pPr>
            <a:r>
              <a:rPr lang="nl-NL" b="1" dirty="0"/>
              <a:t>&gt;=</a:t>
            </a:r>
            <a:r>
              <a:rPr lang="nl-NL" dirty="0"/>
              <a:t>		Groter dan of gelijk aan</a:t>
            </a:r>
          </a:p>
          <a:p>
            <a:pPr lvl="2"/>
            <a:r>
              <a:rPr lang="nl-NL" dirty="0"/>
              <a:t>Voorbeeld:</a:t>
            </a:r>
          </a:p>
          <a:p>
            <a:pPr lvl="3"/>
            <a:r>
              <a:rPr lang="nl-NL" dirty="0"/>
              <a:t>SELECT product, prijs FROM producten WHERE prijs &gt; 50;</a:t>
            </a:r>
            <a:endParaRPr lang="nl-BE" dirty="0"/>
          </a:p>
        </p:txBody>
      </p:sp>
    </p:spTree>
    <p:extLst>
      <p:ext uri="{BB962C8B-B14F-4D97-AF65-F5344CB8AC3E}">
        <p14:creationId xmlns:p14="http://schemas.microsoft.com/office/powerpoint/2010/main" val="3566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pPr lvl="1"/>
            <a:r>
              <a:rPr lang="nl-NL" dirty="0"/>
              <a:t>Logische operatoren:</a:t>
            </a:r>
          </a:p>
          <a:p>
            <a:pPr lvl="2"/>
            <a:r>
              <a:rPr lang="nl-NL" b="1" dirty="0"/>
              <a:t>AND</a:t>
            </a:r>
            <a:r>
              <a:rPr lang="nl-NL" dirty="0"/>
              <a:t>: </a:t>
            </a:r>
          </a:p>
          <a:p>
            <a:pPr lvl="3"/>
            <a:r>
              <a:rPr lang="nl-NL" dirty="0"/>
              <a:t>Combineert meerdere voorwaarden en geeft de resultaten terug waar alle voorwaarden waar zijn.</a:t>
            </a:r>
          </a:p>
          <a:p>
            <a:pPr lvl="2"/>
            <a:r>
              <a:rPr lang="nl-NL" b="1" dirty="0"/>
              <a:t>OR</a:t>
            </a:r>
            <a:r>
              <a:rPr lang="nl-NL" dirty="0"/>
              <a:t>: </a:t>
            </a:r>
          </a:p>
          <a:p>
            <a:pPr lvl="3"/>
            <a:r>
              <a:rPr lang="nl-NL" dirty="0"/>
              <a:t>Combineert meerdere voorwaarden en geeft de resultaten terug als ten minste één van de voorwaarden waar is.</a:t>
            </a:r>
          </a:p>
          <a:p>
            <a:pPr lvl="2"/>
            <a:r>
              <a:rPr lang="nl-NL" b="1" dirty="0"/>
              <a:t>NOT</a:t>
            </a:r>
            <a:r>
              <a:rPr lang="nl-NL" dirty="0"/>
              <a:t>: </a:t>
            </a:r>
          </a:p>
          <a:p>
            <a:pPr lvl="3"/>
            <a:r>
              <a:rPr lang="nl-NL" dirty="0"/>
              <a:t>Negatie van een voorwaarde.</a:t>
            </a:r>
          </a:p>
          <a:p>
            <a:pPr lvl="1"/>
            <a:r>
              <a:rPr lang="nl-BE" b="1" u="sng" dirty="0"/>
              <a:t>Belangrijk</a:t>
            </a:r>
            <a:r>
              <a:rPr lang="nl-BE" dirty="0"/>
              <a:t>: Vergeet geen rekening te houden met de logische volgorde van de operatoren:</a:t>
            </a:r>
          </a:p>
          <a:p>
            <a:pPr marL="1828800" lvl="3" indent="-457200">
              <a:buFont typeface="+mj-lt"/>
              <a:buAutoNum type="arabicPeriod"/>
            </a:pPr>
            <a:r>
              <a:rPr lang="nl-BE" dirty="0"/>
              <a:t>NOT</a:t>
            </a:r>
          </a:p>
          <a:p>
            <a:pPr marL="1828800" lvl="3" indent="-457200">
              <a:buFont typeface="+mj-lt"/>
              <a:buAutoNum type="arabicPeriod"/>
            </a:pPr>
            <a:r>
              <a:rPr lang="nl-BE" dirty="0"/>
              <a:t>AND</a:t>
            </a:r>
          </a:p>
          <a:p>
            <a:pPr marL="1828800" lvl="3" indent="-457200">
              <a:buFont typeface="+mj-lt"/>
              <a:buAutoNum type="arabicPeriod"/>
            </a:pPr>
            <a:r>
              <a:rPr lang="nl-BE" dirty="0"/>
              <a:t>OR</a:t>
            </a:r>
          </a:p>
          <a:p>
            <a:pPr lvl="1"/>
            <a:r>
              <a:rPr lang="nl-BE" dirty="0"/>
              <a:t>Voor duidelijkheid en om vergissingen te vermijden is het best om haakjes te gebruiken bij combinaties. </a:t>
            </a:r>
          </a:p>
        </p:txBody>
      </p:sp>
    </p:spTree>
    <p:extLst>
      <p:ext uri="{BB962C8B-B14F-4D97-AF65-F5344CB8AC3E}">
        <p14:creationId xmlns:p14="http://schemas.microsoft.com/office/powerpoint/2010/main" val="131965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695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35280" y="1021081"/>
            <a:ext cx="11555730" cy="5726430"/>
          </a:xfrm>
        </p:spPr>
        <p:txBody>
          <a:bodyPr>
            <a:normAutofit fontScale="92500" lnSpcReduction="20000"/>
          </a:bodyPr>
          <a:lstStyle/>
          <a:p>
            <a:pPr lvl="1"/>
            <a:r>
              <a:rPr lang="nl-NL" b="1" dirty="0"/>
              <a:t>IN</a:t>
            </a:r>
          </a:p>
          <a:p>
            <a:pPr lvl="2"/>
            <a:r>
              <a:rPr lang="nl-NL" dirty="0"/>
              <a:t>Controleert of een waarde overeenkomt met een van de waarden in een lijst.</a:t>
            </a:r>
          </a:p>
          <a:p>
            <a:pPr lvl="2"/>
            <a:r>
              <a:rPr lang="nl-NL" dirty="0"/>
              <a:t>Voorbeeld: Producten in de categorie 'Elektronica' of '</a:t>
            </a:r>
            <a:r>
              <a:rPr lang="nl-NL" dirty="0" err="1"/>
              <a:t>Kleding':Copy</a:t>
            </a:r>
            <a:r>
              <a:rPr lang="nl-NL" dirty="0"/>
              <a:t> code:</a:t>
            </a:r>
          </a:p>
          <a:p>
            <a:pPr marL="914400" lvl="2" indent="0">
              <a:buNone/>
            </a:pPr>
            <a:r>
              <a:rPr lang="nl-NL" dirty="0"/>
              <a:t>	</a:t>
            </a:r>
            <a:r>
              <a:rPr lang="nl-NL" b="1" dirty="0"/>
              <a:t>SELECT *FROM producten WHERE categorie IN ('Elektronica', 'Kleding’);</a:t>
            </a:r>
          </a:p>
          <a:p>
            <a:pPr lvl="1"/>
            <a:r>
              <a:rPr lang="nl-NL" b="1" dirty="0"/>
              <a:t>LIKE</a:t>
            </a:r>
          </a:p>
          <a:p>
            <a:pPr lvl="2"/>
            <a:r>
              <a:rPr lang="nl-NL" dirty="0"/>
              <a:t>Gebruikt voor patroonmatching in tekstwaarden met behulp van wildcards % (nul of meer tekens) en _ (één teken).</a:t>
            </a:r>
          </a:p>
          <a:p>
            <a:pPr lvl="2"/>
            <a:r>
              <a:rPr lang="nl-NL" dirty="0"/>
              <a:t>Voorbeeld: Klanten met een naam die begint met 'A’:</a:t>
            </a:r>
          </a:p>
          <a:p>
            <a:pPr marL="1371600" lvl="3" indent="0">
              <a:buNone/>
            </a:pPr>
            <a:r>
              <a:rPr lang="nl-NL" dirty="0"/>
              <a:t>	</a:t>
            </a:r>
            <a:r>
              <a:rPr lang="nl-NL" b="1" dirty="0"/>
              <a:t>SELECT * FROM klanten WHERE naam LIKE 'A%’;</a:t>
            </a:r>
            <a:endParaRPr lang="nl-NL" dirty="0"/>
          </a:p>
          <a:p>
            <a:pPr lvl="1"/>
            <a:r>
              <a:rPr lang="nl-NL" dirty="0"/>
              <a:t>We gebruiken </a:t>
            </a:r>
            <a:r>
              <a:rPr lang="nl-NL" b="1" dirty="0"/>
              <a:t>wildcards</a:t>
            </a:r>
            <a:r>
              <a:rPr lang="nl-NL" dirty="0"/>
              <a:t> om patronen te matchen in tekstvelden met behulp van de LIKE-operator.</a:t>
            </a:r>
          </a:p>
          <a:p>
            <a:pPr lvl="2"/>
            <a:r>
              <a:rPr lang="nl-NL" sz="2200" b="1" dirty="0"/>
              <a:t>%</a:t>
            </a:r>
            <a:r>
              <a:rPr lang="nl-NL" dirty="0"/>
              <a:t> (percent): Dit vervangt nul of meer tekens.</a:t>
            </a:r>
          </a:p>
          <a:p>
            <a:pPr lvl="2"/>
            <a:r>
              <a:rPr lang="nl-NL" sz="2200" b="1" dirty="0"/>
              <a:t>_</a:t>
            </a:r>
            <a:r>
              <a:rPr lang="nl-NL" dirty="0"/>
              <a:t> (</a:t>
            </a:r>
            <a:r>
              <a:rPr lang="nl-NL" dirty="0" err="1"/>
              <a:t>underscore</a:t>
            </a:r>
            <a:r>
              <a:rPr lang="nl-NL" dirty="0"/>
              <a:t>): Dit vervangt één teken.</a:t>
            </a:r>
          </a:p>
          <a:p>
            <a:pPr lvl="3"/>
            <a:r>
              <a:rPr lang="nl-NL" dirty="0"/>
              <a:t>Voorbeelden:</a:t>
            </a:r>
          </a:p>
          <a:p>
            <a:pPr marL="1828800" lvl="4" indent="0">
              <a:buNone/>
            </a:pPr>
            <a:r>
              <a:rPr lang="nl-NL" b="1" dirty="0"/>
              <a:t>FROM producten WHERE product LIKE 'Laptop%';</a:t>
            </a:r>
          </a:p>
          <a:p>
            <a:pPr lvl="5"/>
            <a:r>
              <a:rPr lang="nl-NL" i="1" dirty="0"/>
              <a:t>Deze query haalt producten op waarvan de naam begint met 'Laptop'.</a:t>
            </a:r>
          </a:p>
          <a:p>
            <a:pPr marL="1828800" lvl="4" indent="0">
              <a:buNone/>
            </a:pPr>
            <a:r>
              <a:rPr lang="nl-NL" b="1" dirty="0"/>
              <a:t>SELECT product FROM producten WHERE product LIKE '__A%';</a:t>
            </a:r>
          </a:p>
          <a:p>
            <a:pPr lvl="5"/>
            <a:r>
              <a:rPr lang="nl-NL" i="1" dirty="0"/>
              <a:t>Deze query haalt producten op waarvan de naam begint met twee willekeurige tekens, gevolgd door 'A’.</a:t>
            </a:r>
          </a:p>
          <a:p>
            <a:pPr lvl="1"/>
            <a:r>
              <a:rPr lang="nl-NL" dirty="0"/>
              <a:t>In SQL is de LIKE-vergelijking standaard </a:t>
            </a:r>
            <a:r>
              <a:rPr lang="nl-NL" b="1" i="1" dirty="0"/>
              <a:t>hoofdlettergevoelig</a:t>
            </a:r>
            <a:r>
              <a:rPr lang="nl-NL" dirty="0"/>
              <a:t>, wat betekent dat het onderscheid maakt tussen hoofdletters en kleine letters.</a:t>
            </a:r>
          </a:p>
          <a:p>
            <a:pPr marL="2286000" lvl="5" indent="0">
              <a:buNone/>
            </a:pPr>
            <a:endParaRPr lang="nl-NL" i="1" dirty="0"/>
          </a:p>
        </p:txBody>
      </p:sp>
    </p:spTree>
    <p:extLst>
      <p:ext uri="{BB962C8B-B14F-4D97-AF65-F5344CB8AC3E}">
        <p14:creationId xmlns:p14="http://schemas.microsoft.com/office/powerpoint/2010/main" val="20303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456670" cy="5972356"/>
          </a:xfrm>
        </p:spPr>
        <p:txBody>
          <a:bodyPr>
            <a:normAutofit/>
          </a:bodyPr>
          <a:lstStyle/>
          <a:p>
            <a:r>
              <a:rPr lang="nl-BE" dirty="0"/>
              <a:t>SQL voorziet ook verschillende functies die we kunnen gebruiken binnen het SELECT statement.</a:t>
            </a:r>
          </a:p>
          <a:p>
            <a:pPr lvl="1"/>
            <a:r>
              <a:rPr lang="nl-BE" dirty="0"/>
              <a:t>We moeten ermee rekening houden dat functies en hun gebruik kunnen verschillen afhankelijk de gebruikte database engine.</a:t>
            </a:r>
          </a:p>
          <a:p>
            <a:pPr lvl="1"/>
            <a:r>
              <a:rPr lang="nl-NL" dirty="0"/>
              <a:t>Numerieke Functies</a:t>
            </a:r>
          </a:p>
          <a:p>
            <a:pPr lvl="2"/>
            <a:r>
              <a:rPr lang="nl-NL" dirty="0"/>
              <a:t>SUM(): Bereken de som van een kolom.</a:t>
            </a:r>
          </a:p>
          <a:p>
            <a:pPr lvl="2"/>
            <a:r>
              <a:rPr lang="nl-NL" dirty="0"/>
              <a:t>AVG(): Bereken het gemiddelde van een kolom.</a:t>
            </a:r>
          </a:p>
          <a:p>
            <a:pPr lvl="2"/>
            <a:r>
              <a:rPr lang="nl-NL" dirty="0"/>
              <a:t>MIN(): Vind het minimum van een kolom.</a:t>
            </a:r>
          </a:p>
          <a:p>
            <a:pPr lvl="2"/>
            <a:r>
              <a:rPr lang="nl-NL" dirty="0"/>
              <a:t>MAX(): Vind het maximum van een kolom.</a:t>
            </a:r>
          </a:p>
          <a:p>
            <a:pPr lvl="1"/>
            <a:r>
              <a:rPr lang="nl-NL" dirty="0"/>
              <a:t>Voorbeeld:</a:t>
            </a:r>
          </a:p>
          <a:p>
            <a:pPr lvl="2"/>
            <a:r>
              <a:rPr lang="nl-NL" dirty="0"/>
              <a:t>SELECT MIN(prijs) AS </a:t>
            </a:r>
            <a:r>
              <a:rPr lang="nl-NL" dirty="0" err="1"/>
              <a:t>laagste_prijs</a:t>
            </a:r>
            <a:r>
              <a:rPr lang="nl-NL" dirty="0"/>
              <a:t>, AVG(prijs) AS </a:t>
            </a:r>
            <a:r>
              <a:rPr lang="nl-NL" dirty="0" err="1"/>
              <a:t>gemiddelde_prijs</a:t>
            </a:r>
            <a:r>
              <a:rPr lang="nl-NL" dirty="0"/>
              <a:t>, SUM(hoeveelheid) AS totaal FROM producten WHERE categorie = 'Elektronica';</a:t>
            </a:r>
          </a:p>
          <a:p>
            <a:pPr lvl="3"/>
            <a:r>
              <a:rPr lang="nl-NL" i="1" dirty="0"/>
              <a:t>MIN(prijs): Deze functie geeft de laagste prijs in de opgegeven categorie terug.</a:t>
            </a:r>
          </a:p>
          <a:p>
            <a:pPr lvl="3"/>
            <a:r>
              <a:rPr lang="nl-NL" i="1" dirty="0"/>
              <a:t>AVG(prijs): Deze functie geeft het gemiddelde van de prijzen in de opgegeven categorie terug.</a:t>
            </a:r>
          </a:p>
          <a:p>
            <a:pPr lvl="3"/>
            <a:r>
              <a:rPr lang="nl-NL" i="1" dirty="0"/>
              <a:t>SUM(hoeveelheid): Deze functie geeft de totale hoeveelheid verkochte producten in de opgegeven categorie terug</a:t>
            </a:r>
            <a:r>
              <a:rPr lang="nl-NL" dirty="0"/>
              <a:t>.</a:t>
            </a:r>
          </a:p>
        </p:txBody>
      </p:sp>
    </p:spTree>
    <p:extLst>
      <p:ext uri="{BB962C8B-B14F-4D97-AF65-F5344CB8AC3E}">
        <p14:creationId xmlns:p14="http://schemas.microsoft.com/office/powerpoint/2010/main" val="314232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193780" cy="5972356"/>
          </a:xfrm>
        </p:spPr>
        <p:txBody>
          <a:bodyPr>
            <a:normAutofit/>
          </a:bodyPr>
          <a:lstStyle/>
          <a:p>
            <a:pPr lvl="1"/>
            <a:r>
              <a:rPr lang="nl-NL" dirty="0"/>
              <a:t>Tekst Functies</a:t>
            </a:r>
          </a:p>
          <a:p>
            <a:pPr lvl="3"/>
            <a:r>
              <a:rPr lang="nl-NL" b="1" dirty="0"/>
              <a:t>LEN</a:t>
            </a:r>
            <a:r>
              <a:rPr lang="nl-NL" dirty="0"/>
              <a:t>(): Geeft de lengte van een tekstwaarde terug.</a:t>
            </a:r>
          </a:p>
          <a:p>
            <a:pPr lvl="3"/>
            <a:r>
              <a:rPr lang="nl-NL" b="1" dirty="0"/>
              <a:t>UPPER</a:t>
            </a:r>
            <a:r>
              <a:rPr lang="nl-NL" dirty="0"/>
              <a:t>(): Converteert tekst naar hoofdletters.</a:t>
            </a:r>
          </a:p>
          <a:p>
            <a:pPr lvl="3"/>
            <a:r>
              <a:rPr lang="nl-NL" b="1" dirty="0"/>
              <a:t>LOWER</a:t>
            </a:r>
            <a:r>
              <a:rPr lang="nl-NL" dirty="0"/>
              <a:t>(): Converteert tekst naar kleine letters.</a:t>
            </a:r>
          </a:p>
          <a:p>
            <a:pPr lvl="3"/>
            <a:r>
              <a:rPr lang="nl-NL" b="1" dirty="0"/>
              <a:t>CONCAT</a:t>
            </a:r>
            <a:r>
              <a:rPr lang="nl-NL" dirty="0"/>
              <a:t>(): Voegt tekstwaarden samen.</a:t>
            </a:r>
          </a:p>
          <a:p>
            <a:pPr lvl="2"/>
            <a:r>
              <a:rPr lang="nl-NL" dirty="0"/>
              <a:t>Voorbeeld:</a:t>
            </a:r>
          </a:p>
          <a:p>
            <a:pPr marL="1371600" lvl="3" indent="0">
              <a:buNone/>
            </a:pPr>
            <a:r>
              <a:rPr lang="nl-NL" dirty="0"/>
              <a:t>SELECT  product, LEN(product) AS lengte,  CONCAT(‘Code: ', UPPER(product),’-’,ID ) AS productcode FROM producten;</a:t>
            </a:r>
          </a:p>
          <a:p>
            <a:pPr marL="1371600" lvl="3" indent="0">
              <a:buNone/>
            </a:pPr>
            <a:endParaRPr lang="nl-NL" dirty="0"/>
          </a:p>
          <a:p>
            <a:pPr lvl="1"/>
            <a:r>
              <a:rPr lang="nl-NL" dirty="0"/>
              <a:t>Datum/Tijd Functies</a:t>
            </a:r>
          </a:p>
          <a:p>
            <a:pPr lvl="3"/>
            <a:r>
              <a:rPr lang="nl-NL" b="1" dirty="0"/>
              <a:t>GETDATE</a:t>
            </a:r>
            <a:r>
              <a:rPr lang="nl-NL" dirty="0"/>
              <a:t>(): Geeft de huidige datum en tijd.</a:t>
            </a:r>
          </a:p>
          <a:p>
            <a:pPr lvl="3"/>
            <a:r>
              <a:rPr lang="nl-NL" b="1" dirty="0"/>
              <a:t>DATEADD</a:t>
            </a:r>
            <a:r>
              <a:rPr lang="nl-NL" dirty="0"/>
              <a:t>(): Voegt een gespecificeerd tijdsinterval toe aan een datum.</a:t>
            </a:r>
          </a:p>
          <a:p>
            <a:pPr lvl="3"/>
            <a:r>
              <a:rPr lang="nl-NL" b="1" dirty="0"/>
              <a:t>DATEDIFF</a:t>
            </a:r>
            <a:r>
              <a:rPr lang="nl-NL" dirty="0"/>
              <a:t>(): Geeft het verschil tussen twee datums terug.</a:t>
            </a:r>
          </a:p>
          <a:p>
            <a:pPr lvl="2"/>
            <a:r>
              <a:rPr lang="nl-NL" dirty="0"/>
              <a:t>Voorbeeld: Het tonen van de levertijd van een product</a:t>
            </a:r>
          </a:p>
          <a:p>
            <a:pPr marL="1371600" lvl="3" indent="0">
              <a:buNone/>
            </a:pPr>
            <a:r>
              <a:rPr lang="nl-NL" dirty="0"/>
              <a:t>SELECT product, besteldatum, DATEADD(</a:t>
            </a:r>
            <a:r>
              <a:rPr lang="nl-NL" dirty="0" err="1"/>
              <a:t>day</a:t>
            </a:r>
            <a:r>
              <a:rPr lang="nl-NL" dirty="0"/>
              <a:t>, 7, besteldatum) AS leverdatum FROM bestellingen; </a:t>
            </a:r>
          </a:p>
          <a:p>
            <a:pPr lvl="4"/>
            <a:r>
              <a:rPr lang="nl-NL" dirty="0"/>
              <a:t>Hier wordt de leverdatum berekend door 7 dagen toe te voegen aan de besteldatum.</a:t>
            </a:r>
          </a:p>
          <a:p>
            <a:pPr marL="457200" lvl="1" indent="0">
              <a:buNone/>
            </a:pPr>
            <a:endParaRPr lang="nl-NL" dirty="0"/>
          </a:p>
        </p:txBody>
      </p:sp>
    </p:spTree>
    <p:extLst>
      <p:ext uri="{BB962C8B-B14F-4D97-AF65-F5344CB8AC3E}">
        <p14:creationId xmlns:p14="http://schemas.microsoft.com/office/powerpoint/2010/main" val="38188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8" end="8"/>
                                            </p:txEl>
                                          </p:spTgt>
                                        </p:tgtEl>
                                        <p:attrNameLst>
                                          <p:attrName>style.visibility</p:attrName>
                                        </p:attrNameLst>
                                      </p:cBhvr>
                                      <p:to>
                                        <p:strVal val="visible"/>
                                      </p:to>
                                    </p:set>
                                    <p:animEffect transition="in" filter="fade">
                                      <p:cBhvr>
                                        <p:cTn id="28" dur="500"/>
                                        <p:tgtEl>
                                          <p:spTgt spid="6">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animEffect transition="in" filter="fade">
                                      <p:cBhvr>
                                        <p:cTn id="31" dur="500"/>
                                        <p:tgtEl>
                                          <p:spTgt spid="6">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10" end="10"/>
                                            </p:txEl>
                                          </p:spTgt>
                                        </p:tgtEl>
                                        <p:attrNameLst>
                                          <p:attrName>style.visibility</p:attrName>
                                        </p:attrNameLst>
                                      </p:cBhvr>
                                      <p:to>
                                        <p:strVal val="visible"/>
                                      </p:to>
                                    </p:set>
                                    <p:animEffect transition="in" filter="fade">
                                      <p:cBhvr>
                                        <p:cTn id="34" dur="500"/>
                                        <p:tgtEl>
                                          <p:spTgt spid="6">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animEffect transition="in" filter="fade">
                                      <p:cBhvr>
                                        <p:cTn id="37" dur="500"/>
                                        <p:tgtEl>
                                          <p:spTgt spid="6">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2" end="12"/>
                                            </p:txEl>
                                          </p:spTgt>
                                        </p:tgtEl>
                                        <p:attrNameLst>
                                          <p:attrName>style.visibility</p:attrName>
                                        </p:attrNameLst>
                                      </p:cBhvr>
                                      <p:to>
                                        <p:strVal val="visible"/>
                                      </p:to>
                                    </p:set>
                                    <p:animEffect transition="in" filter="fade">
                                      <p:cBhvr>
                                        <p:cTn id="40" dur="500"/>
                                        <p:tgtEl>
                                          <p:spTgt spid="6">
                                            <p:txEl>
                                              <p:pRg st="12" end="12"/>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3" end="13"/>
                                            </p:txEl>
                                          </p:spTgt>
                                        </p:tgtEl>
                                        <p:attrNameLst>
                                          <p:attrName>style.visibility</p:attrName>
                                        </p:attrNameLst>
                                      </p:cBhvr>
                                      <p:to>
                                        <p:strVal val="visible"/>
                                      </p:to>
                                    </p:set>
                                    <p:animEffect transition="in" filter="fade">
                                      <p:cBhvr>
                                        <p:cTn id="43" dur="500"/>
                                        <p:tgtEl>
                                          <p:spTgt spid="6">
                                            <p:txEl>
                                              <p:pRg st="13" end="13"/>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4" end="14"/>
                                            </p:txEl>
                                          </p:spTgt>
                                        </p:tgtEl>
                                        <p:attrNameLst>
                                          <p:attrName>style.visibility</p:attrName>
                                        </p:attrNameLst>
                                      </p:cBhvr>
                                      <p:to>
                                        <p:strVal val="visible"/>
                                      </p:to>
                                    </p:set>
                                    <p:animEffect transition="in" filter="fade">
                                      <p:cBhvr>
                                        <p:cTn id="46"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fontScale="77500" lnSpcReduction="20000"/>
          </a:bodyPr>
          <a:lstStyle/>
          <a:p>
            <a:r>
              <a:rPr lang="nl-NL" b="1" dirty="0"/>
              <a:t>DISTINCT</a:t>
            </a:r>
            <a:r>
              <a:rPr lang="nl-NL" dirty="0"/>
              <a:t> </a:t>
            </a:r>
          </a:p>
          <a:p>
            <a:pPr lvl="1"/>
            <a:r>
              <a:rPr lang="nl-NL" dirty="0"/>
              <a:t>wordt gebruikt om duplicaten te verwijderen uit het resultaat.</a:t>
            </a:r>
          </a:p>
          <a:p>
            <a:pPr lvl="1"/>
            <a:r>
              <a:rPr lang="nl-NL" dirty="0"/>
              <a:t>Voorbeeld: </a:t>
            </a:r>
          </a:p>
          <a:p>
            <a:pPr marL="914400" lvl="2" indent="0">
              <a:buNone/>
            </a:pPr>
            <a:r>
              <a:rPr lang="nl-NL" dirty="0"/>
              <a:t>SELECT DISTINCT categorie FROM producten;</a:t>
            </a:r>
          </a:p>
          <a:p>
            <a:pPr lvl="2"/>
            <a:r>
              <a:rPr lang="nl-NL" i="1" dirty="0"/>
              <a:t>Deze query geeft een lijst van unieke productcategorieën terug</a:t>
            </a:r>
            <a:r>
              <a:rPr lang="nl-NL" dirty="0"/>
              <a:t>.</a:t>
            </a:r>
          </a:p>
          <a:p>
            <a:r>
              <a:rPr lang="nl-NL" b="1" dirty="0"/>
              <a:t>GROUP BY</a:t>
            </a:r>
          </a:p>
          <a:p>
            <a:pPr lvl="1"/>
            <a:r>
              <a:rPr lang="nl-NL" dirty="0"/>
              <a:t>Wordt gebruikt om rijen te groeperen die dezelfde waarden hebben in gespecificeerde kolommen.</a:t>
            </a:r>
          </a:p>
          <a:p>
            <a:pPr lvl="1"/>
            <a:r>
              <a:rPr lang="nl-NL" dirty="0"/>
              <a:t>Voorbeeld: </a:t>
            </a:r>
          </a:p>
          <a:p>
            <a:pPr marL="457200" lvl="1" indent="0">
              <a:buNone/>
            </a:pPr>
            <a:r>
              <a:rPr lang="nl-NL" dirty="0"/>
              <a:t>	SELECT product, SUM(hoeveelheid * prijs) as totaal  FROM verkopen GROUP BY product;</a:t>
            </a:r>
          </a:p>
          <a:p>
            <a:pPr lvl="2"/>
            <a:r>
              <a:rPr lang="nl-NL" i="1" dirty="0"/>
              <a:t>Deze query groepeert verkopen per product en berekent de totale verkoop voor elk product</a:t>
            </a:r>
            <a:r>
              <a:rPr lang="nl-NL" dirty="0"/>
              <a:t>.</a:t>
            </a:r>
          </a:p>
          <a:p>
            <a:r>
              <a:rPr lang="nl-NL" b="1" dirty="0"/>
              <a:t>HAVING</a:t>
            </a:r>
          </a:p>
          <a:p>
            <a:pPr lvl="1"/>
            <a:r>
              <a:rPr lang="nl-NL" dirty="0"/>
              <a:t>Wordt gebruikt in combinatie met GROUP BY om de resultaten te filteren op basis van een opgegeven voorwaarde.</a:t>
            </a:r>
          </a:p>
          <a:p>
            <a:pPr lvl="1"/>
            <a:r>
              <a:rPr lang="nl-NL" dirty="0"/>
              <a:t>Voorbeeld:</a:t>
            </a:r>
          </a:p>
          <a:p>
            <a:pPr marL="914400" lvl="2" indent="0">
              <a:buNone/>
            </a:pPr>
            <a:r>
              <a:rPr lang="nl-NL" dirty="0"/>
              <a:t>SELECT product, SUM(hoeveelheid) as totaal FROM verkopen GROUP BY product  HAVING SUM(hoeveelheid) &gt; 100;</a:t>
            </a:r>
          </a:p>
          <a:p>
            <a:pPr lvl="2"/>
            <a:r>
              <a:rPr lang="nl-NL" i="1" dirty="0"/>
              <a:t>Deze query toont producten met meer dan 100 verkopen</a:t>
            </a:r>
            <a:r>
              <a:rPr lang="nl-NL" dirty="0"/>
              <a:t>.</a:t>
            </a:r>
          </a:p>
          <a:p>
            <a:r>
              <a:rPr lang="nl-NL" b="1" dirty="0"/>
              <a:t>ORDER BY</a:t>
            </a:r>
          </a:p>
          <a:p>
            <a:pPr lvl="1"/>
            <a:r>
              <a:rPr lang="nl-NL" dirty="0"/>
              <a:t>Wordt gebruikt om de resultaat set te sorteren in oplopende (ASC) of aflopende (DESC) volgorde op basis van één of meer kolommen.</a:t>
            </a:r>
          </a:p>
          <a:p>
            <a:pPr lvl="1"/>
            <a:r>
              <a:rPr lang="nl-NL" dirty="0"/>
              <a:t>Voorbeeld: Sorteer producten op prijs in aflopende volgorde</a:t>
            </a:r>
          </a:p>
          <a:p>
            <a:pPr lvl="2"/>
            <a:r>
              <a:rPr lang="nl-NL" dirty="0"/>
              <a:t>SELECT product, prijs FROM producten ORDER BY prijs DESC;</a:t>
            </a:r>
          </a:p>
          <a:p>
            <a:pPr lvl="3"/>
            <a:r>
              <a:rPr lang="nl-NL" i="1" dirty="0"/>
              <a:t>Deze query haalt productnamen en prijzen op en sorteert ze op prijs in aflopende volgorde.</a:t>
            </a:r>
            <a:endParaRPr lang="nl-BE" i="1" dirty="0"/>
          </a:p>
        </p:txBody>
      </p:sp>
    </p:spTree>
    <p:extLst>
      <p:ext uri="{BB962C8B-B14F-4D97-AF65-F5344CB8AC3E}">
        <p14:creationId xmlns:p14="http://schemas.microsoft.com/office/powerpoint/2010/main" val="20241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1530" y="42664"/>
            <a:ext cx="10515600" cy="794204"/>
          </a:xfrm>
        </p:spPr>
        <p:txBody>
          <a:bodyPr/>
          <a:lstStyle/>
          <a:p>
            <a:r>
              <a:rPr lang="nl-BE" dirty="0"/>
              <a:t>SQL: </a:t>
            </a:r>
            <a:r>
              <a:rPr lang="nl-BE" dirty="0" err="1"/>
              <a:t>Insert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56260" y="836868"/>
            <a:ext cx="11525250" cy="5925881"/>
          </a:xfrm>
        </p:spPr>
        <p:txBody>
          <a:bodyPr>
            <a:normAutofit fontScale="85000" lnSpcReduction="10000"/>
          </a:bodyPr>
          <a:lstStyle/>
          <a:p>
            <a:r>
              <a:rPr lang="nl-NL" dirty="0"/>
              <a:t>De INSERT-instructie wordt gebruikt om nieuwe rijen toe te voegen aan een tabel in een database. Hiermee kun je gegevens invoegen in specifieke kolommen van een tabel.</a:t>
            </a:r>
          </a:p>
          <a:p>
            <a:r>
              <a:rPr lang="nl-NL" dirty="0"/>
              <a:t>De INSERT-instructie:</a:t>
            </a:r>
          </a:p>
          <a:p>
            <a:pPr lvl="1"/>
            <a:r>
              <a:rPr lang="nl-NL" dirty="0"/>
              <a:t>Vorm:</a:t>
            </a:r>
          </a:p>
          <a:p>
            <a:pPr marL="914400" lvl="2" indent="0">
              <a:buNone/>
            </a:pPr>
            <a:r>
              <a:rPr lang="nl-NL" b="1" dirty="0"/>
              <a:t>INSERT INTO tabel (kolom1, kolom2, kolom3, ...) VALUES (waarde1, waarde2, waarde3, ...);</a:t>
            </a:r>
          </a:p>
          <a:p>
            <a:pPr lvl="1"/>
            <a:r>
              <a:rPr lang="nl-NL" dirty="0"/>
              <a:t>Ontleding:</a:t>
            </a:r>
          </a:p>
          <a:p>
            <a:pPr lvl="2"/>
            <a:r>
              <a:rPr lang="nl-NL" dirty="0"/>
              <a:t>tabelnaam: De naam van de tabel waarin je gegevens wilt invoegen.</a:t>
            </a:r>
          </a:p>
          <a:p>
            <a:pPr lvl="2"/>
            <a:r>
              <a:rPr lang="nl-NL" dirty="0"/>
              <a:t>(kolom1, kolom2, kolom3, ...): De lijst van kolommen waarin je gegevens wilt invoegen.</a:t>
            </a:r>
          </a:p>
          <a:p>
            <a:pPr lvl="2"/>
            <a:r>
              <a:rPr lang="nl-NL" dirty="0"/>
              <a:t>VALUES (waarde1, waarde2, waarde3, ...): De waarden die je wilt invoegen, in overeenstemming met de opgegeven kolommen.</a:t>
            </a:r>
          </a:p>
          <a:p>
            <a:pPr lvl="1"/>
            <a:r>
              <a:rPr lang="nl-NL" dirty="0"/>
              <a:t>Enkele zaken waarbij we rekening moeten houden als we records toevoegen:</a:t>
            </a:r>
          </a:p>
          <a:p>
            <a:pPr lvl="2"/>
            <a:r>
              <a:rPr lang="nl-NL" dirty="0"/>
              <a:t>De kenmerken van het veld:</a:t>
            </a:r>
          </a:p>
          <a:p>
            <a:pPr lvl="3"/>
            <a:r>
              <a:rPr lang="nl-NL" dirty="0"/>
              <a:t>Zorg ervoor dat de waarden die je invoegt voldoen aan de veldbeperkingen die zijn gedefinieerd voor elke kolom (bijv. maximale lengte, datatype).</a:t>
            </a:r>
          </a:p>
          <a:p>
            <a:pPr lvl="3"/>
            <a:r>
              <a:rPr lang="nl-NL" dirty="0"/>
              <a:t>Als er beperkingen zijn gedefinieerd (bijv. UNIQUE, NOT NULL), zorg er dan voor dat je aan deze beperkingen voldoet om gegevensintegriteit te waarborgen.</a:t>
            </a:r>
          </a:p>
          <a:p>
            <a:pPr lvl="2"/>
            <a:r>
              <a:rPr lang="nl-NL" dirty="0" err="1"/>
              <a:t>Indexes</a:t>
            </a:r>
            <a:endParaRPr lang="nl-NL" dirty="0"/>
          </a:p>
          <a:p>
            <a:pPr lvl="3"/>
            <a:r>
              <a:rPr lang="nl-NL" dirty="0"/>
              <a:t>Als een kolom deel uitmaakt van een unieke index, zorg er dan voor dat de waarden die je invoegt, uniek zijn om duplicaten te voorkomen.</a:t>
            </a:r>
          </a:p>
          <a:p>
            <a:pPr lvl="2"/>
            <a:r>
              <a:rPr lang="nl-NL" dirty="0" err="1"/>
              <a:t>Foreign</a:t>
            </a:r>
            <a:r>
              <a:rPr lang="nl-NL" dirty="0"/>
              <a:t> Keys</a:t>
            </a:r>
          </a:p>
          <a:p>
            <a:pPr lvl="3"/>
            <a:r>
              <a:rPr lang="nl-NL" dirty="0"/>
              <a:t>Als een tabel </a:t>
            </a:r>
            <a:r>
              <a:rPr lang="nl-NL" dirty="0" err="1"/>
              <a:t>foreign</a:t>
            </a:r>
            <a:r>
              <a:rPr lang="nl-NL" dirty="0"/>
              <a:t> </a:t>
            </a:r>
            <a:r>
              <a:rPr lang="nl-NL" dirty="0" err="1"/>
              <a:t>keys</a:t>
            </a:r>
            <a:r>
              <a:rPr lang="nl-NL" dirty="0"/>
              <a:t> bevat, zorg er dan voor dat de waarden die je invoegt overeenkomen met bestaande waarden in de gerelateerde tabel.</a:t>
            </a:r>
          </a:p>
        </p:txBody>
      </p:sp>
    </p:spTree>
    <p:extLst>
      <p:ext uri="{BB962C8B-B14F-4D97-AF65-F5344CB8AC3E}">
        <p14:creationId xmlns:p14="http://schemas.microsoft.com/office/powerpoint/2010/main" val="347612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2" end="12"/>
                                            </p:txEl>
                                          </p:spTgt>
                                        </p:tgtEl>
                                        <p:attrNameLst>
                                          <p:attrName>style.visibility</p:attrName>
                                        </p:attrNameLst>
                                      </p:cBhvr>
                                      <p:to>
                                        <p:strVal val="visible"/>
                                      </p:to>
                                    </p:set>
                                    <p:animEffect transition="in" filter="fade">
                                      <p:cBhvr>
                                        <p:cTn id="45" dur="500"/>
                                        <p:tgtEl>
                                          <p:spTgt spid="6">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3" end="13"/>
                                            </p:txEl>
                                          </p:spTgt>
                                        </p:tgtEl>
                                        <p:attrNameLst>
                                          <p:attrName>style.visibility</p:attrName>
                                        </p:attrNameLst>
                                      </p:cBhvr>
                                      <p:to>
                                        <p:strVal val="visible"/>
                                      </p:to>
                                    </p:set>
                                    <p:animEffect transition="in" filter="fade">
                                      <p:cBhvr>
                                        <p:cTn id="48" dur="500"/>
                                        <p:tgtEl>
                                          <p:spTgt spid="6">
                                            <p:txEl>
                                              <p:pRg st="13" end="13"/>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4" end="14"/>
                                            </p:txEl>
                                          </p:spTgt>
                                        </p:tgtEl>
                                        <p:attrNameLst>
                                          <p:attrName>style.visibility</p:attrName>
                                        </p:attrNameLst>
                                      </p:cBhvr>
                                      <p:to>
                                        <p:strVal val="visible"/>
                                      </p:to>
                                    </p:set>
                                    <p:animEffect transition="in" filter="fade">
                                      <p:cBhvr>
                                        <p:cTn id="51" dur="500"/>
                                        <p:tgtEl>
                                          <p:spTgt spid="6">
                                            <p:txEl>
                                              <p:pRg st="14" end="14"/>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5" end="15"/>
                                            </p:txEl>
                                          </p:spTgt>
                                        </p:tgtEl>
                                        <p:attrNameLst>
                                          <p:attrName>style.visibility</p:attrName>
                                        </p:attrNameLst>
                                      </p:cBhvr>
                                      <p:to>
                                        <p:strVal val="visible"/>
                                      </p:to>
                                    </p:set>
                                    <p:animEffect transition="in" filter="fade">
                                      <p:cBhvr>
                                        <p:cTn id="54"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8854"/>
            <a:ext cx="10515600" cy="794204"/>
          </a:xfrm>
        </p:spPr>
        <p:txBody>
          <a:bodyPr/>
          <a:lstStyle/>
          <a:p>
            <a:r>
              <a:rPr lang="nl-BE" dirty="0"/>
              <a:t>SQL: Update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792481"/>
            <a:ext cx="11540490" cy="5719414"/>
          </a:xfrm>
        </p:spPr>
        <p:txBody>
          <a:bodyPr>
            <a:normAutofit/>
          </a:bodyPr>
          <a:lstStyle/>
          <a:p>
            <a:r>
              <a:rPr lang="nl-NL" dirty="0"/>
              <a:t>De UPDATE-instructie wordt gebruikt om bestaande rijen in een tabel bij te werken. Hiermee kun je de waarden van specifieke kolommen in één of meer rijen aanpassen.</a:t>
            </a:r>
          </a:p>
          <a:p>
            <a:r>
              <a:rPr lang="nl-NL" dirty="0"/>
              <a:t>De UPDATE-instructie:</a:t>
            </a:r>
          </a:p>
          <a:p>
            <a:pPr lvl="1"/>
            <a:r>
              <a:rPr lang="nl-NL" dirty="0"/>
              <a:t>Vorm:</a:t>
            </a:r>
          </a:p>
          <a:p>
            <a:pPr lvl="2"/>
            <a:r>
              <a:rPr lang="nl-NL" b="1" dirty="0"/>
              <a:t>UPDATE tabelnaam SET kolom1 = waarde1, kolom2 = waarde2, ... WHERE voorwaarde;</a:t>
            </a:r>
          </a:p>
          <a:p>
            <a:pPr lvl="1"/>
            <a:r>
              <a:rPr lang="nl-NL" dirty="0"/>
              <a:t>Ontleding:</a:t>
            </a:r>
          </a:p>
          <a:p>
            <a:pPr lvl="2"/>
            <a:r>
              <a:rPr lang="nl-NL" dirty="0"/>
              <a:t>tabelnaam: De naam van de tabel waarin je gegevens wilt bijwerken.</a:t>
            </a:r>
          </a:p>
          <a:p>
            <a:pPr lvl="2"/>
            <a:r>
              <a:rPr lang="nl-NL" dirty="0"/>
              <a:t>SET kolom1 = waarde1, kolom2 = waarde2, ...: De kolommen die je wilt bijwerken en de nieuwe waarden die je wilt instellen.</a:t>
            </a:r>
          </a:p>
          <a:p>
            <a:pPr lvl="2"/>
            <a:r>
              <a:rPr lang="nl-NL" dirty="0"/>
              <a:t>WHERE voorwaarde: De voorwaarde die bepaalt welke rijen moeten worden bijgewerkt.</a:t>
            </a:r>
          </a:p>
          <a:p>
            <a:pPr lvl="1"/>
            <a:r>
              <a:rPr lang="nl-NL" dirty="0"/>
              <a:t>Voorbeeld</a:t>
            </a:r>
          </a:p>
          <a:p>
            <a:pPr marL="914400" lvl="2" indent="0">
              <a:buNone/>
            </a:pPr>
            <a:r>
              <a:rPr lang="nl-NL" dirty="0"/>
              <a:t>	UPDATE klanten SET leeftijd = 31 WHERE </a:t>
            </a:r>
            <a:r>
              <a:rPr lang="nl-NL" dirty="0" err="1"/>
              <a:t>klant_id</a:t>
            </a:r>
            <a:r>
              <a:rPr lang="nl-NL" dirty="0"/>
              <a:t> = 1;</a:t>
            </a:r>
          </a:p>
          <a:p>
            <a:pPr lvl="5"/>
            <a:r>
              <a:rPr lang="nl-NL" i="1" dirty="0"/>
              <a:t>Dit zal de leeftijd van de klant met </a:t>
            </a:r>
            <a:r>
              <a:rPr lang="nl-NL" i="1" dirty="0" err="1"/>
              <a:t>klant_id</a:t>
            </a:r>
            <a:r>
              <a:rPr lang="nl-NL" i="1" dirty="0"/>
              <a:t> 1 bijwerken naar 31.</a:t>
            </a:r>
          </a:p>
          <a:p>
            <a:pPr lvl="1"/>
            <a:r>
              <a:rPr lang="nl-NL" dirty="0"/>
              <a:t>Ook hier moeten we met dezelfde restricties rekening houden als bij de </a:t>
            </a:r>
            <a:r>
              <a:rPr lang="nl-NL" dirty="0" err="1"/>
              <a:t>insert</a:t>
            </a:r>
            <a:r>
              <a:rPr lang="nl-NL" dirty="0"/>
              <a:t>.</a:t>
            </a:r>
            <a:endParaRPr lang="nl-BE" dirty="0"/>
          </a:p>
        </p:txBody>
      </p:sp>
    </p:spTree>
    <p:extLst>
      <p:ext uri="{BB962C8B-B14F-4D97-AF65-F5344CB8AC3E}">
        <p14:creationId xmlns:p14="http://schemas.microsoft.com/office/powerpoint/2010/main" val="51571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Delete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NL" dirty="0"/>
              <a:t>De DELETE-instructie wordt gebruikt om één of meer rijen uit een tabel te verwijderen op basis van een bepaalde voorwaarde.</a:t>
            </a:r>
          </a:p>
          <a:p>
            <a:r>
              <a:rPr lang="nl-NL" dirty="0"/>
              <a:t>De DELETE-instructie :</a:t>
            </a:r>
          </a:p>
          <a:p>
            <a:pPr lvl="1"/>
            <a:r>
              <a:rPr lang="nl-NL" dirty="0"/>
              <a:t>Vorm:</a:t>
            </a:r>
          </a:p>
          <a:p>
            <a:pPr marL="914400" lvl="2" indent="0">
              <a:buNone/>
            </a:pPr>
            <a:r>
              <a:rPr lang="nl-NL" b="1" dirty="0"/>
              <a:t>DELETE FROM tabelnaam WHERE voorwaarde;</a:t>
            </a:r>
          </a:p>
          <a:p>
            <a:pPr lvl="1"/>
            <a:r>
              <a:rPr lang="nl-NL" dirty="0"/>
              <a:t>Ontleding:</a:t>
            </a:r>
          </a:p>
          <a:p>
            <a:pPr lvl="2"/>
            <a:r>
              <a:rPr lang="nl-NL" dirty="0"/>
              <a:t>tabelnaam: De naam van de tabel waaruit je gegevens wilt verwijderen.</a:t>
            </a:r>
          </a:p>
          <a:p>
            <a:pPr lvl="2"/>
            <a:r>
              <a:rPr lang="nl-NL" dirty="0"/>
              <a:t>WHERE voorwaarde: De voorwaarde die bepaalt welke rijen moeten worden verwijderd.</a:t>
            </a:r>
          </a:p>
          <a:p>
            <a:pPr lvl="1"/>
            <a:r>
              <a:rPr lang="nl-NL" dirty="0"/>
              <a:t>Voorbeeld:</a:t>
            </a:r>
          </a:p>
          <a:p>
            <a:pPr marL="1371600" lvl="3" indent="0">
              <a:buNone/>
            </a:pPr>
            <a:r>
              <a:rPr lang="nl-NL" dirty="0"/>
              <a:t>DELETE FROM klanten WHERE </a:t>
            </a:r>
            <a:r>
              <a:rPr lang="nl-NL" dirty="0" err="1"/>
              <a:t>id</a:t>
            </a:r>
            <a:r>
              <a:rPr lang="nl-NL" dirty="0"/>
              <a:t> = 18764;</a:t>
            </a:r>
          </a:p>
          <a:p>
            <a:pPr lvl="3"/>
            <a:r>
              <a:rPr lang="nl-NL" dirty="0"/>
              <a:t>Dit zal de klant met </a:t>
            </a:r>
            <a:r>
              <a:rPr lang="nl-NL" dirty="0" err="1"/>
              <a:t>id</a:t>
            </a:r>
            <a:r>
              <a:rPr lang="nl-NL" dirty="0"/>
              <a:t> 18764 uit de tabel klanten verwijderen.</a:t>
            </a:r>
          </a:p>
          <a:p>
            <a:pPr lvl="1"/>
            <a:r>
              <a:rPr lang="nl-NL" dirty="0"/>
              <a:t>Uiteraard gelden hier ook dezelfde restricties als bij de </a:t>
            </a:r>
            <a:r>
              <a:rPr lang="nl-NL" dirty="0" err="1"/>
              <a:t>insert</a:t>
            </a:r>
            <a:r>
              <a:rPr lang="nl-NL" dirty="0"/>
              <a:t> en update statements.</a:t>
            </a:r>
            <a:endParaRPr lang="nl-BE" dirty="0"/>
          </a:p>
        </p:txBody>
      </p:sp>
    </p:spTree>
    <p:extLst>
      <p:ext uri="{BB962C8B-B14F-4D97-AF65-F5344CB8AC3E}">
        <p14:creationId xmlns:p14="http://schemas.microsoft.com/office/powerpoint/2010/main" val="799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25" r="6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Creatie</a:t>
            </a:r>
            <a:r>
              <a:rPr lang="en-US" sz="4800" b="1" dirty="0"/>
              <a:t> van de database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1846364"/>
      </p:ext>
    </p:extLst>
  </p:cSld>
  <p:clrMapOvr>
    <a:overrideClrMapping bg1="dk1" tx1="lt1" bg2="dk2" tx2="lt2" accent1="accent1" accent2="accent2" accent3="accent3" accent4="accent4" accent5="accent5" accent6="accent6" hlink="hlink" folHlink="folHlink"/>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Creatie van de database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fontScale="92500" lnSpcReduction="10000"/>
          </a:bodyPr>
          <a:lstStyle/>
          <a:p>
            <a:r>
              <a:rPr lang="nl-BE" dirty="0"/>
              <a:t>Een eerste en belangrijke stap bij de creatie van onze database is het aanmaken van onze tabellen.</a:t>
            </a:r>
          </a:p>
          <a:p>
            <a:r>
              <a:rPr lang="nl-BE" dirty="0"/>
              <a:t>Hiervoor gebruiken we het statement </a:t>
            </a:r>
            <a:r>
              <a:rPr lang="nl-BE" b="1" dirty="0"/>
              <a:t>CREATE</a:t>
            </a:r>
          </a:p>
          <a:p>
            <a:r>
              <a:rPr lang="nl-BE" dirty="0"/>
              <a:t>Bij de creatie maken we de nodige velden aan die we willen gebruiken om de data in te bewaren.</a:t>
            </a:r>
          </a:p>
          <a:p>
            <a:r>
              <a:rPr lang="nl-BE" dirty="0"/>
              <a:t>Al deze velden zijn van een bepaald datatype die we in een vorig hoofdstuk reeds behandelde.</a:t>
            </a:r>
          </a:p>
          <a:p>
            <a:r>
              <a:rPr lang="nl-BE" dirty="0"/>
              <a:t>Vorm:</a:t>
            </a:r>
          </a:p>
          <a:p>
            <a:pPr lvl="1"/>
            <a:r>
              <a:rPr lang="nl-BE" dirty="0"/>
              <a:t>CREATE TABLE A ( </a:t>
            </a:r>
            <a:r>
              <a:rPr lang="nl-BE" dirty="0" err="1"/>
              <a:t>key</a:t>
            </a:r>
            <a:r>
              <a:rPr lang="nl-BE" dirty="0"/>
              <a:t> INT PRIMARY KEY, field1 NVARCHAR(50) NOT NULL, field2 NVARCHAR(100) UNIQUE, field3 DATE,… ); </a:t>
            </a:r>
          </a:p>
          <a:p>
            <a:pPr lvl="1"/>
            <a:r>
              <a:rPr lang="nl-BE" dirty="0"/>
              <a:t>Verklaring:</a:t>
            </a:r>
          </a:p>
          <a:p>
            <a:pPr lvl="2"/>
            <a:r>
              <a:rPr lang="nl-BE" dirty="0"/>
              <a:t>CREATE TABLE A Hiermee creëren we een nieuwe tabel A.</a:t>
            </a:r>
          </a:p>
          <a:p>
            <a:pPr lvl="2"/>
            <a:r>
              <a:rPr lang="nl-BE" dirty="0"/>
              <a:t>Binnen de haakjes beschrijven we de velden die gebruikt moeten worden</a:t>
            </a:r>
          </a:p>
          <a:p>
            <a:pPr lvl="2"/>
            <a:r>
              <a:rPr lang="nl-BE" dirty="0"/>
              <a:t>We markeren de unieke sleutel die gebruikt wordt om de relaties tussen te verschillende entiteiten te maken(PRIMARY KEY).</a:t>
            </a:r>
          </a:p>
          <a:p>
            <a:pPr lvl="2"/>
            <a:r>
              <a:rPr lang="nl-BE" dirty="0"/>
              <a:t>De andere kolommen worden gedefinieerd met hun datatypes.</a:t>
            </a:r>
          </a:p>
          <a:p>
            <a:pPr marL="0" indent="0">
              <a:buNone/>
            </a:pPr>
            <a:endParaRPr lang="nl-BE" dirty="0"/>
          </a:p>
        </p:txBody>
      </p:sp>
    </p:spTree>
    <p:extLst>
      <p:ext uri="{BB962C8B-B14F-4D97-AF65-F5344CB8AC3E}">
        <p14:creationId xmlns:p14="http://schemas.microsoft.com/office/powerpoint/2010/main" val="59260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Title</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25000" lnSpcReduction="20000"/>
          </a:bodyPr>
          <a:lstStyle/>
          <a:p>
            <a:r>
              <a:rPr lang="nl-NL" dirty="0"/>
              <a:t>Stap 3: </a:t>
            </a:r>
            <a:r>
              <a:rPr lang="nl-NL" dirty="0" err="1"/>
              <a:t>Indexes</a:t>
            </a:r>
            <a:r>
              <a:rPr lang="nl-NL" dirty="0"/>
              <a:t> Toevoegen</a:t>
            </a:r>
          </a:p>
          <a:p>
            <a:r>
              <a:rPr lang="nl-NL" dirty="0" err="1"/>
              <a:t>sqlCopy</a:t>
            </a:r>
            <a:r>
              <a:rPr lang="nl-NL" dirty="0"/>
              <a:t> code</a:t>
            </a:r>
          </a:p>
          <a:p>
            <a:r>
              <a:rPr lang="nl-NL" dirty="0"/>
              <a:t>-- Voorbeeld: Index op Email veld CREATE INDEX </a:t>
            </a:r>
            <a:r>
              <a:rPr lang="nl-NL" dirty="0" err="1"/>
              <a:t>idx_Email</a:t>
            </a:r>
            <a:r>
              <a:rPr lang="nl-NL" dirty="0"/>
              <a:t> ON Klanten (Email); </a:t>
            </a:r>
          </a:p>
          <a:p>
            <a:r>
              <a:rPr lang="nl-NL" dirty="0"/>
              <a:t>Uitleg:</a:t>
            </a:r>
          </a:p>
          <a:p>
            <a:r>
              <a:rPr lang="nl-NL" dirty="0"/>
              <a:t>•	Een index wordt gebruikt om de zoekprestaties van een database te verbeteren.</a:t>
            </a:r>
          </a:p>
          <a:p>
            <a:r>
              <a:rPr lang="nl-NL" dirty="0"/>
              <a:t>•	Hier wordt een index gemaakt op het 'Email' veld in de 'Klanten' tabel, waardoor zoekopdrachten op dit veld sneller worden uitgevoerd.</a:t>
            </a:r>
          </a:p>
          <a:p>
            <a:r>
              <a:rPr lang="nl-NL" dirty="0"/>
              <a:t>________________________________________</a:t>
            </a:r>
          </a:p>
          <a:p>
            <a:r>
              <a:rPr lang="nl-NL" dirty="0"/>
              <a:t>Stap 4: </a:t>
            </a:r>
            <a:r>
              <a:rPr lang="nl-NL" dirty="0" err="1"/>
              <a:t>Constraints</a:t>
            </a:r>
            <a:r>
              <a:rPr lang="nl-NL" dirty="0"/>
              <a:t> Definiëren</a:t>
            </a:r>
          </a:p>
          <a:p>
            <a:r>
              <a:rPr lang="nl-NL" dirty="0" err="1"/>
              <a:t>sqlCopy</a:t>
            </a:r>
            <a:r>
              <a:rPr lang="nl-NL" dirty="0"/>
              <a:t> code</a:t>
            </a:r>
          </a:p>
          <a:p>
            <a:r>
              <a:rPr lang="nl-NL" dirty="0"/>
              <a:t>-- Voorbeeld: </a:t>
            </a:r>
            <a:r>
              <a:rPr lang="nl-NL" dirty="0" err="1"/>
              <a:t>Foreign</a:t>
            </a:r>
            <a:r>
              <a:rPr lang="nl-NL" dirty="0"/>
              <a:t> </a:t>
            </a:r>
            <a:r>
              <a:rPr lang="nl-NL" dirty="0" err="1"/>
              <a:t>Key</a:t>
            </a:r>
            <a:r>
              <a:rPr lang="nl-NL" dirty="0"/>
              <a:t> </a:t>
            </a:r>
            <a:r>
              <a:rPr lang="nl-NL" dirty="0" err="1"/>
              <a:t>Constraint</a:t>
            </a:r>
            <a:r>
              <a:rPr lang="nl-NL" dirty="0"/>
              <a:t> ALTER TABLE Bestellingen ADD CONSTRAINT </a:t>
            </a:r>
            <a:r>
              <a:rPr lang="nl-NL" dirty="0" err="1"/>
              <a:t>FK_KlantID</a:t>
            </a:r>
            <a:r>
              <a:rPr lang="nl-NL" dirty="0"/>
              <a:t> FOREIGN KEY (</a:t>
            </a:r>
            <a:r>
              <a:rPr lang="nl-NL" dirty="0" err="1"/>
              <a:t>KlantID</a:t>
            </a:r>
            <a:r>
              <a:rPr lang="nl-NL" dirty="0"/>
              <a:t>) REFERENCES Klanten(</a:t>
            </a:r>
            <a:r>
              <a:rPr lang="nl-NL" dirty="0" err="1"/>
              <a:t>KlantID</a:t>
            </a:r>
            <a:r>
              <a:rPr lang="nl-NL" dirty="0"/>
              <a:t>); </a:t>
            </a:r>
          </a:p>
          <a:p>
            <a:r>
              <a:rPr lang="nl-NL" dirty="0"/>
              <a:t>Uitleg:</a:t>
            </a:r>
          </a:p>
          <a:p>
            <a:r>
              <a:rPr lang="nl-NL" dirty="0"/>
              <a:t>•	</a:t>
            </a:r>
            <a:r>
              <a:rPr lang="nl-NL" dirty="0" err="1"/>
              <a:t>Foreign</a:t>
            </a:r>
            <a:r>
              <a:rPr lang="nl-NL" dirty="0"/>
              <a:t> </a:t>
            </a:r>
            <a:r>
              <a:rPr lang="nl-NL" dirty="0" err="1"/>
              <a:t>Key</a:t>
            </a:r>
            <a:r>
              <a:rPr lang="nl-NL" dirty="0"/>
              <a:t> </a:t>
            </a:r>
            <a:r>
              <a:rPr lang="nl-NL" dirty="0" err="1"/>
              <a:t>Constraint</a:t>
            </a:r>
            <a:r>
              <a:rPr lang="nl-NL" dirty="0"/>
              <a:t>:</a:t>
            </a:r>
          </a:p>
          <a:p>
            <a:r>
              <a:rPr lang="nl-NL" dirty="0"/>
              <a:t>•	Een </a:t>
            </a:r>
            <a:r>
              <a:rPr lang="nl-NL" dirty="0" err="1"/>
              <a:t>Foreign</a:t>
            </a:r>
            <a:r>
              <a:rPr lang="nl-NL" dirty="0"/>
              <a:t> </a:t>
            </a:r>
            <a:r>
              <a:rPr lang="nl-NL" dirty="0" err="1"/>
              <a:t>Key</a:t>
            </a:r>
            <a:r>
              <a:rPr lang="nl-NL" dirty="0"/>
              <a:t> </a:t>
            </a:r>
            <a:r>
              <a:rPr lang="nl-NL" dirty="0" err="1"/>
              <a:t>Constraint</a:t>
            </a:r>
            <a:r>
              <a:rPr lang="nl-NL" dirty="0"/>
              <a:t> wordt gebruikt om relaties tussen tabellen te definiëren.</a:t>
            </a:r>
          </a:p>
          <a:p>
            <a:r>
              <a:rPr lang="nl-NL" dirty="0"/>
              <a:t>•	In dit voorbeeld zorgt de </a:t>
            </a:r>
            <a:r>
              <a:rPr lang="nl-NL" dirty="0" err="1"/>
              <a:t>constraint</a:t>
            </a:r>
            <a:r>
              <a:rPr lang="nl-NL" dirty="0"/>
              <a:t> ervoor dat het '</a:t>
            </a:r>
            <a:r>
              <a:rPr lang="nl-NL" dirty="0" err="1"/>
              <a:t>KlantID</a:t>
            </a:r>
            <a:r>
              <a:rPr lang="nl-NL" dirty="0"/>
              <a:t>' in 'Bestellingen' verwijst naar een bestaand '</a:t>
            </a:r>
            <a:r>
              <a:rPr lang="nl-NL" dirty="0" err="1"/>
              <a:t>KlantID</a:t>
            </a:r>
            <a:r>
              <a:rPr lang="nl-NL" dirty="0"/>
              <a:t>' in de 'Klanten' tabel.</a:t>
            </a:r>
          </a:p>
          <a:p>
            <a:r>
              <a:rPr lang="nl-NL" dirty="0"/>
              <a:t>________________________________________</a:t>
            </a:r>
          </a:p>
          <a:p>
            <a:r>
              <a:rPr lang="nl-NL" dirty="0"/>
              <a:t>Stap 5: Default Waarden Instellen</a:t>
            </a:r>
          </a:p>
          <a:p>
            <a:r>
              <a:rPr lang="nl-NL" dirty="0" err="1"/>
              <a:t>sqlCopy</a:t>
            </a:r>
            <a:r>
              <a:rPr lang="nl-NL" dirty="0"/>
              <a:t> code</a:t>
            </a:r>
          </a:p>
          <a:p>
            <a:r>
              <a:rPr lang="nl-NL" dirty="0"/>
              <a:t>-- Voorbeeld: Default waarde voor Geboortedatum ALTER TABLE Klanten ADD CONSTRAINT </a:t>
            </a:r>
            <a:r>
              <a:rPr lang="nl-NL" dirty="0" err="1"/>
              <a:t>DF_Geboortedatum</a:t>
            </a:r>
            <a:r>
              <a:rPr lang="nl-NL" dirty="0"/>
              <a:t> DEFAULT '2000-01-01' FOR Geboortedatum; </a:t>
            </a:r>
          </a:p>
          <a:p>
            <a:r>
              <a:rPr lang="nl-NL" dirty="0"/>
              <a:t>Uitleg:</a:t>
            </a:r>
          </a:p>
          <a:p>
            <a:r>
              <a:rPr lang="nl-NL" dirty="0"/>
              <a:t>•	Default </a:t>
            </a:r>
            <a:r>
              <a:rPr lang="nl-NL" dirty="0" err="1"/>
              <a:t>Constraint</a:t>
            </a:r>
            <a:r>
              <a:rPr lang="nl-NL" dirty="0"/>
              <a:t>:</a:t>
            </a:r>
          </a:p>
          <a:p>
            <a:r>
              <a:rPr lang="nl-NL" dirty="0"/>
              <a:t>•	Een Default </a:t>
            </a:r>
            <a:r>
              <a:rPr lang="nl-NL" dirty="0" err="1"/>
              <a:t>Constraint</a:t>
            </a:r>
            <a:r>
              <a:rPr lang="nl-NL" dirty="0"/>
              <a:t> wordt gebruikt om een standaardwaarde in te stellen voor een kolom als er geen waarde wordt opgegeven.</a:t>
            </a:r>
          </a:p>
          <a:p>
            <a:r>
              <a:rPr lang="nl-NL" dirty="0"/>
              <a:t>•	In dit voorbeeld wordt een standaardwaarde '2000-01-01' ingesteld voor het 'Geboortedatum' veld in de 'Klanten' tabel.</a:t>
            </a:r>
          </a:p>
          <a:p>
            <a:r>
              <a:rPr lang="nl-NL" dirty="0"/>
              <a:t>________________________________________</a:t>
            </a:r>
          </a:p>
          <a:p>
            <a:r>
              <a:rPr lang="nl-NL" dirty="0"/>
              <a:t>Stap 6: Controleren of Tabel Bestaat</a:t>
            </a:r>
          </a:p>
          <a:p>
            <a:r>
              <a:rPr lang="nl-NL" dirty="0" err="1"/>
              <a:t>sqlCopy</a:t>
            </a:r>
            <a:r>
              <a:rPr lang="nl-NL" dirty="0"/>
              <a:t> code</a:t>
            </a:r>
          </a:p>
          <a:p>
            <a:r>
              <a:rPr lang="nl-NL" dirty="0"/>
              <a:t>-- Voorbeeld: Controleren of de tabel Bestellingen al bestaat IF NOT EXISTS (SELECT 1 FROM INFORMATION_SCHEMA.TABLES WHERE TABLE_NAME = 'Bestellingen') BEGIN -- Tabel bestaat niet, creëer deze CREATE TABLE Bestellingen ( </a:t>
            </a:r>
            <a:r>
              <a:rPr lang="nl-NL" dirty="0" err="1"/>
              <a:t>BestellingID</a:t>
            </a:r>
            <a:r>
              <a:rPr lang="nl-NL" dirty="0"/>
              <a:t> INT PRIMARY KEY, </a:t>
            </a:r>
            <a:r>
              <a:rPr lang="nl-NL" dirty="0" err="1"/>
              <a:t>KlantID</a:t>
            </a:r>
            <a:r>
              <a:rPr lang="nl-NL" dirty="0"/>
              <a:t> INT FOREIGN KEY REFERENCES Klanten(</a:t>
            </a:r>
            <a:r>
              <a:rPr lang="nl-NL" dirty="0" err="1"/>
              <a:t>KlantID</a:t>
            </a:r>
            <a:r>
              <a:rPr lang="nl-NL" dirty="0"/>
              <a:t>), Product NVARCHAR(50) NOT NULL, Hoeveelheid INT ); END </a:t>
            </a:r>
          </a:p>
          <a:p>
            <a:r>
              <a:rPr lang="nl-NL" dirty="0"/>
              <a:t>Uitleg:</a:t>
            </a:r>
          </a:p>
          <a:p>
            <a:r>
              <a:rPr lang="nl-NL" dirty="0"/>
              <a:t>•	Hier wordt gecontroleerd of de 'Bestellingen' tabel al bestaat. Als dat niet het geval is, wordt deze aangemaakt.</a:t>
            </a:r>
          </a:p>
          <a:p>
            <a:r>
              <a:rPr lang="nl-NL" dirty="0"/>
              <a:t>•	Dit voorkomt dat er per ongeluk dubbele tabellen worden gecreëerd.</a:t>
            </a:r>
          </a:p>
          <a:p>
            <a:r>
              <a:rPr lang="nl-NL" dirty="0"/>
              <a:t>________________________________________</a:t>
            </a:r>
          </a:p>
          <a:p>
            <a:r>
              <a:rPr lang="nl-NL" dirty="0"/>
              <a:t>Stap 7: Initiële Data Toevoegen</a:t>
            </a:r>
          </a:p>
          <a:p>
            <a:r>
              <a:rPr lang="nl-NL" dirty="0" err="1"/>
              <a:t>sqlCopy</a:t>
            </a:r>
            <a:r>
              <a:rPr lang="nl-NL" dirty="0"/>
              <a:t> code</a:t>
            </a:r>
          </a:p>
          <a:p>
            <a:r>
              <a:rPr lang="nl-NL" dirty="0"/>
              <a:t>-- Voorbeeld: Initiële data toevoegen aan de Klanten tabel INSERT INTO Klanten (</a:t>
            </a:r>
            <a:r>
              <a:rPr lang="nl-NL" dirty="0" err="1"/>
              <a:t>KlantID</a:t>
            </a:r>
            <a:r>
              <a:rPr lang="nl-NL" dirty="0"/>
              <a:t>, Naam, Email, Geboortedatum) VALUES (1, 'John Doe', 'john.doe@email.com', '1990-05-15'), (2, 'Jane Smith', 'jane.smith@email.com', '1985-08-21'); </a:t>
            </a:r>
          </a:p>
          <a:p>
            <a:r>
              <a:rPr lang="nl-NL" dirty="0"/>
              <a:t>Uitleg:</a:t>
            </a:r>
          </a:p>
          <a:p>
            <a:r>
              <a:rPr lang="nl-NL" dirty="0"/>
              <a:t>•	Hier voegen we initiële gegevens toe aan de 'Klanten' tabel met het INSERT INTO statement.</a:t>
            </a:r>
          </a:p>
          <a:p>
            <a:r>
              <a:rPr lang="nl-NL" dirty="0"/>
              <a:t>•	Elke rij wordt ingevoegd met waarden voor de kolommen </a:t>
            </a:r>
            <a:r>
              <a:rPr lang="nl-NL" dirty="0" err="1"/>
              <a:t>KlantID</a:t>
            </a:r>
            <a:r>
              <a:rPr lang="nl-NL" dirty="0"/>
              <a:t>, Naam, Email en Geboortedatum.</a:t>
            </a:r>
          </a:p>
          <a:p>
            <a:endParaRPr lang="nl-BE" dirty="0"/>
          </a:p>
        </p:txBody>
      </p:sp>
    </p:spTree>
    <p:extLst>
      <p:ext uri="{BB962C8B-B14F-4D97-AF65-F5344CB8AC3E}">
        <p14:creationId xmlns:p14="http://schemas.microsoft.com/office/powerpoint/2010/main" val="144211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6">
                                            <p:txEl>
                                              <p:pRg st="12" end="12"/>
                                            </p:txEl>
                                          </p:spTgt>
                                        </p:tgtEl>
                                        <p:attrNameLst>
                                          <p:attrName>style.visibility</p:attrName>
                                        </p:attrNameLst>
                                      </p:cBhvr>
                                      <p:to>
                                        <p:strVal val="visible"/>
                                      </p:to>
                                    </p:set>
                                    <p:animEffect transition="in" filter="fade">
                                      <p:cBhvr>
                                        <p:cTn id="67" dur="500"/>
                                        <p:tgtEl>
                                          <p:spTgt spid="6">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6">
                                            <p:txEl>
                                              <p:pRg st="13" end="13"/>
                                            </p:txEl>
                                          </p:spTgt>
                                        </p:tgtEl>
                                        <p:attrNameLst>
                                          <p:attrName>style.visibility</p:attrName>
                                        </p:attrNameLst>
                                      </p:cBhvr>
                                      <p:to>
                                        <p:strVal val="visible"/>
                                      </p:to>
                                    </p:set>
                                    <p:animEffect transition="in" filter="fade">
                                      <p:cBhvr>
                                        <p:cTn id="72" dur="500"/>
                                        <p:tgtEl>
                                          <p:spTgt spid="6">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6">
                                            <p:txEl>
                                              <p:pRg st="14" end="14"/>
                                            </p:txEl>
                                          </p:spTgt>
                                        </p:tgtEl>
                                        <p:attrNameLst>
                                          <p:attrName>style.visibility</p:attrName>
                                        </p:attrNameLst>
                                      </p:cBhvr>
                                      <p:to>
                                        <p:strVal val="visible"/>
                                      </p:to>
                                    </p:set>
                                    <p:animEffect transition="in" filter="fade">
                                      <p:cBhvr>
                                        <p:cTn id="77" dur="500"/>
                                        <p:tgtEl>
                                          <p:spTgt spid="6">
                                            <p:txEl>
                                              <p:pRg st="14" end="14"/>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6">
                                            <p:txEl>
                                              <p:pRg st="15" end="15"/>
                                            </p:txEl>
                                          </p:spTgt>
                                        </p:tgtEl>
                                        <p:attrNameLst>
                                          <p:attrName>style.visibility</p:attrName>
                                        </p:attrNameLst>
                                      </p:cBhvr>
                                      <p:to>
                                        <p:strVal val="visible"/>
                                      </p:to>
                                    </p:set>
                                    <p:animEffect transition="in" filter="fade">
                                      <p:cBhvr>
                                        <p:cTn id="82" dur="500"/>
                                        <p:tgtEl>
                                          <p:spTgt spid="6">
                                            <p:txEl>
                                              <p:pRg st="15" end="15"/>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6">
                                            <p:txEl>
                                              <p:pRg st="16" end="16"/>
                                            </p:txEl>
                                          </p:spTgt>
                                        </p:tgtEl>
                                        <p:attrNameLst>
                                          <p:attrName>style.visibility</p:attrName>
                                        </p:attrNameLst>
                                      </p:cBhvr>
                                      <p:to>
                                        <p:strVal val="visible"/>
                                      </p:to>
                                    </p:set>
                                    <p:animEffect transition="in" filter="fade">
                                      <p:cBhvr>
                                        <p:cTn id="87" dur="500"/>
                                        <p:tgtEl>
                                          <p:spTgt spid="6">
                                            <p:txEl>
                                              <p:pRg st="16" end="16"/>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6">
                                            <p:txEl>
                                              <p:pRg st="17" end="17"/>
                                            </p:txEl>
                                          </p:spTgt>
                                        </p:tgtEl>
                                        <p:attrNameLst>
                                          <p:attrName>style.visibility</p:attrName>
                                        </p:attrNameLst>
                                      </p:cBhvr>
                                      <p:to>
                                        <p:strVal val="visible"/>
                                      </p:to>
                                    </p:set>
                                    <p:animEffect transition="in" filter="fade">
                                      <p:cBhvr>
                                        <p:cTn id="92" dur="500"/>
                                        <p:tgtEl>
                                          <p:spTgt spid="6">
                                            <p:txEl>
                                              <p:pRg st="17" end="17"/>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6">
                                            <p:txEl>
                                              <p:pRg st="18" end="18"/>
                                            </p:txEl>
                                          </p:spTgt>
                                        </p:tgtEl>
                                        <p:attrNameLst>
                                          <p:attrName>style.visibility</p:attrName>
                                        </p:attrNameLst>
                                      </p:cBhvr>
                                      <p:to>
                                        <p:strVal val="visible"/>
                                      </p:to>
                                    </p:set>
                                    <p:animEffect transition="in" filter="fade">
                                      <p:cBhvr>
                                        <p:cTn id="97" dur="500"/>
                                        <p:tgtEl>
                                          <p:spTgt spid="6">
                                            <p:txEl>
                                              <p:pRg st="18" end="18"/>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6">
                                            <p:txEl>
                                              <p:pRg st="19" end="19"/>
                                            </p:txEl>
                                          </p:spTgt>
                                        </p:tgtEl>
                                        <p:attrNameLst>
                                          <p:attrName>style.visibility</p:attrName>
                                        </p:attrNameLst>
                                      </p:cBhvr>
                                      <p:to>
                                        <p:strVal val="visible"/>
                                      </p:to>
                                    </p:set>
                                    <p:animEffect transition="in" filter="fade">
                                      <p:cBhvr>
                                        <p:cTn id="102" dur="500"/>
                                        <p:tgtEl>
                                          <p:spTgt spid="6">
                                            <p:txEl>
                                              <p:pRg st="19" end="19"/>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6">
                                            <p:txEl>
                                              <p:pRg st="20" end="20"/>
                                            </p:txEl>
                                          </p:spTgt>
                                        </p:tgtEl>
                                        <p:attrNameLst>
                                          <p:attrName>style.visibility</p:attrName>
                                        </p:attrNameLst>
                                      </p:cBhvr>
                                      <p:to>
                                        <p:strVal val="visible"/>
                                      </p:to>
                                    </p:set>
                                    <p:animEffect transition="in" filter="fade">
                                      <p:cBhvr>
                                        <p:cTn id="107" dur="500"/>
                                        <p:tgtEl>
                                          <p:spTgt spid="6">
                                            <p:txEl>
                                              <p:pRg st="20" end="20"/>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6">
                                            <p:txEl>
                                              <p:pRg st="21" end="21"/>
                                            </p:txEl>
                                          </p:spTgt>
                                        </p:tgtEl>
                                        <p:attrNameLst>
                                          <p:attrName>style.visibility</p:attrName>
                                        </p:attrNameLst>
                                      </p:cBhvr>
                                      <p:to>
                                        <p:strVal val="visible"/>
                                      </p:to>
                                    </p:set>
                                    <p:animEffect transition="in" filter="fade">
                                      <p:cBhvr>
                                        <p:cTn id="112" dur="500"/>
                                        <p:tgtEl>
                                          <p:spTgt spid="6">
                                            <p:txEl>
                                              <p:pRg st="21" end="21"/>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6">
                                            <p:txEl>
                                              <p:pRg st="22" end="22"/>
                                            </p:txEl>
                                          </p:spTgt>
                                        </p:tgtEl>
                                        <p:attrNameLst>
                                          <p:attrName>style.visibility</p:attrName>
                                        </p:attrNameLst>
                                      </p:cBhvr>
                                      <p:to>
                                        <p:strVal val="visible"/>
                                      </p:to>
                                    </p:set>
                                    <p:animEffect transition="in" filter="fade">
                                      <p:cBhvr>
                                        <p:cTn id="117" dur="500"/>
                                        <p:tgtEl>
                                          <p:spTgt spid="6">
                                            <p:txEl>
                                              <p:pRg st="22" end="22"/>
                                            </p:txEl>
                                          </p:spTgt>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grpId="0" nodeType="clickEffect">
                                  <p:stCondLst>
                                    <p:cond delay="0"/>
                                  </p:stCondLst>
                                  <p:childTnLst>
                                    <p:set>
                                      <p:cBhvr>
                                        <p:cTn id="121" dur="1" fill="hold">
                                          <p:stCondLst>
                                            <p:cond delay="0"/>
                                          </p:stCondLst>
                                        </p:cTn>
                                        <p:tgtEl>
                                          <p:spTgt spid="6">
                                            <p:txEl>
                                              <p:pRg st="23" end="23"/>
                                            </p:txEl>
                                          </p:spTgt>
                                        </p:tgtEl>
                                        <p:attrNameLst>
                                          <p:attrName>style.visibility</p:attrName>
                                        </p:attrNameLst>
                                      </p:cBhvr>
                                      <p:to>
                                        <p:strVal val="visible"/>
                                      </p:to>
                                    </p:set>
                                    <p:animEffect transition="in" filter="fade">
                                      <p:cBhvr>
                                        <p:cTn id="122" dur="500"/>
                                        <p:tgtEl>
                                          <p:spTgt spid="6">
                                            <p:txEl>
                                              <p:pRg st="23" end="23"/>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grpId="0" nodeType="clickEffect">
                                  <p:stCondLst>
                                    <p:cond delay="0"/>
                                  </p:stCondLst>
                                  <p:childTnLst>
                                    <p:set>
                                      <p:cBhvr>
                                        <p:cTn id="126" dur="1" fill="hold">
                                          <p:stCondLst>
                                            <p:cond delay="0"/>
                                          </p:stCondLst>
                                        </p:cTn>
                                        <p:tgtEl>
                                          <p:spTgt spid="6">
                                            <p:txEl>
                                              <p:pRg st="24" end="24"/>
                                            </p:txEl>
                                          </p:spTgt>
                                        </p:tgtEl>
                                        <p:attrNameLst>
                                          <p:attrName>style.visibility</p:attrName>
                                        </p:attrNameLst>
                                      </p:cBhvr>
                                      <p:to>
                                        <p:strVal val="visible"/>
                                      </p:to>
                                    </p:set>
                                    <p:animEffect transition="in" filter="fade">
                                      <p:cBhvr>
                                        <p:cTn id="127" dur="500"/>
                                        <p:tgtEl>
                                          <p:spTgt spid="6">
                                            <p:txEl>
                                              <p:pRg st="24" end="24"/>
                                            </p:txEl>
                                          </p:spTgt>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grpId="0" nodeType="clickEffect">
                                  <p:stCondLst>
                                    <p:cond delay="0"/>
                                  </p:stCondLst>
                                  <p:childTnLst>
                                    <p:set>
                                      <p:cBhvr>
                                        <p:cTn id="131" dur="1" fill="hold">
                                          <p:stCondLst>
                                            <p:cond delay="0"/>
                                          </p:stCondLst>
                                        </p:cTn>
                                        <p:tgtEl>
                                          <p:spTgt spid="6">
                                            <p:txEl>
                                              <p:pRg st="25" end="25"/>
                                            </p:txEl>
                                          </p:spTgt>
                                        </p:tgtEl>
                                        <p:attrNameLst>
                                          <p:attrName>style.visibility</p:attrName>
                                        </p:attrNameLst>
                                      </p:cBhvr>
                                      <p:to>
                                        <p:strVal val="visible"/>
                                      </p:to>
                                    </p:set>
                                    <p:animEffect transition="in" filter="fade">
                                      <p:cBhvr>
                                        <p:cTn id="132" dur="500"/>
                                        <p:tgtEl>
                                          <p:spTgt spid="6">
                                            <p:txEl>
                                              <p:pRg st="25" end="25"/>
                                            </p:txEl>
                                          </p:spTgt>
                                        </p:tgtEl>
                                      </p:cBhvr>
                                    </p:animEffec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grpId="0" nodeType="clickEffect">
                                  <p:stCondLst>
                                    <p:cond delay="0"/>
                                  </p:stCondLst>
                                  <p:childTnLst>
                                    <p:set>
                                      <p:cBhvr>
                                        <p:cTn id="136" dur="1" fill="hold">
                                          <p:stCondLst>
                                            <p:cond delay="0"/>
                                          </p:stCondLst>
                                        </p:cTn>
                                        <p:tgtEl>
                                          <p:spTgt spid="6">
                                            <p:txEl>
                                              <p:pRg st="26" end="26"/>
                                            </p:txEl>
                                          </p:spTgt>
                                        </p:tgtEl>
                                        <p:attrNameLst>
                                          <p:attrName>style.visibility</p:attrName>
                                        </p:attrNameLst>
                                      </p:cBhvr>
                                      <p:to>
                                        <p:strVal val="visible"/>
                                      </p:to>
                                    </p:set>
                                    <p:animEffect transition="in" filter="fade">
                                      <p:cBhvr>
                                        <p:cTn id="137" dur="500"/>
                                        <p:tgtEl>
                                          <p:spTgt spid="6">
                                            <p:txEl>
                                              <p:pRg st="26" end="26"/>
                                            </p:txEl>
                                          </p:spTgt>
                                        </p:tgtEl>
                                      </p:cBhvr>
                                    </p:animEffect>
                                  </p:childTnLst>
                                </p:cTn>
                              </p:par>
                            </p:childTnLst>
                          </p:cTn>
                        </p:par>
                      </p:childTnLst>
                    </p:cTn>
                  </p:par>
                  <p:par>
                    <p:cTn id="138" fill="hold">
                      <p:stCondLst>
                        <p:cond delay="indefinite"/>
                      </p:stCondLst>
                      <p:childTnLst>
                        <p:par>
                          <p:cTn id="139" fill="hold">
                            <p:stCondLst>
                              <p:cond delay="0"/>
                            </p:stCondLst>
                            <p:childTnLst>
                              <p:par>
                                <p:cTn id="140" presetID="10" presetClass="entr" presetSubtype="0" fill="hold" grpId="0" nodeType="clickEffect">
                                  <p:stCondLst>
                                    <p:cond delay="0"/>
                                  </p:stCondLst>
                                  <p:childTnLst>
                                    <p:set>
                                      <p:cBhvr>
                                        <p:cTn id="141" dur="1" fill="hold">
                                          <p:stCondLst>
                                            <p:cond delay="0"/>
                                          </p:stCondLst>
                                        </p:cTn>
                                        <p:tgtEl>
                                          <p:spTgt spid="6">
                                            <p:txEl>
                                              <p:pRg st="27" end="27"/>
                                            </p:txEl>
                                          </p:spTgt>
                                        </p:tgtEl>
                                        <p:attrNameLst>
                                          <p:attrName>style.visibility</p:attrName>
                                        </p:attrNameLst>
                                      </p:cBhvr>
                                      <p:to>
                                        <p:strVal val="visible"/>
                                      </p:to>
                                    </p:set>
                                    <p:animEffect transition="in" filter="fade">
                                      <p:cBhvr>
                                        <p:cTn id="142" dur="500"/>
                                        <p:tgtEl>
                                          <p:spTgt spid="6">
                                            <p:txEl>
                                              <p:pRg st="27" end="27"/>
                                            </p:txEl>
                                          </p:spTgt>
                                        </p:tgtEl>
                                      </p:cBhvr>
                                    </p:animEffect>
                                  </p:childTnLst>
                                </p:cTn>
                              </p:par>
                            </p:childTnLst>
                          </p:cTn>
                        </p:par>
                      </p:childTnLst>
                    </p:cTn>
                  </p:par>
                  <p:par>
                    <p:cTn id="143" fill="hold">
                      <p:stCondLst>
                        <p:cond delay="indefinite"/>
                      </p:stCondLst>
                      <p:childTnLst>
                        <p:par>
                          <p:cTn id="144" fill="hold">
                            <p:stCondLst>
                              <p:cond delay="0"/>
                            </p:stCondLst>
                            <p:childTnLst>
                              <p:par>
                                <p:cTn id="145" presetID="10" presetClass="entr" presetSubtype="0" fill="hold" grpId="0" nodeType="clickEffect">
                                  <p:stCondLst>
                                    <p:cond delay="0"/>
                                  </p:stCondLst>
                                  <p:childTnLst>
                                    <p:set>
                                      <p:cBhvr>
                                        <p:cTn id="146" dur="1" fill="hold">
                                          <p:stCondLst>
                                            <p:cond delay="0"/>
                                          </p:stCondLst>
                                        </p:cTn>
                                        <p:tgtEl>
                                          <p:spTgt spid="6">
                                            <p:txEl>
                                              <p:pRg st="28" end="28"/>
                                            </p:txEl>
                                          </p:spTgt>
                                        </p:tgtEl>
                                        <p:attrNameLst>
                                          <p:attrName>style.visibility</p:attrName>
                                        </p:attrNameLst>
                                      </p:cBhvr>
                                      <p:to>
                                        <p:strVal val="visible"/>
                                      </p:to>
                                    </p:set>
                                    <p:animEffect transition="in" filter="fade">
                                      <p:cBhvr>
                                        <p:cTn id="147" dur="500"/>
                                        <p:tgtEl>
                                          <p:spTgt spid="6">
                                            <p:txEl>
                                              <p:pRg st="28" end="28"/>
                                            </p:txEl>
                                          </p:spTgt>
                                        </p:tgtEl>
                                      </p:cBhvr>
                                    </p:animEffect>
                                  </p:childTnLst>
                                </p:cTn>
                              </p:par>
                            </p:childTnLst>
                          </p:cTn>
                        </p:par>
                      </p:childTnLst>
                    </p:cTn>
                  </p:par>
                  <p:par>
                    <p:cTn id="148" fill="hold">
                      <p:stCondLst>
                        <p:cond delay="indefinite"/>
                      </p:stCondLst>
                      <p:childTnLst>
                        <p:par>
                          <p:cTn id="149" fill="hold">
                            <p:stCondLst>
                              <p:cond delay="0"/>
                            </p:stCondLst>
                            <p:childTnLst>
                              <p:par>
                                <p:cTn id="150" presetID="10" presetClass="entr" presetSubtype="0" fill="hold" grpId="0" nodeType="clickEffect">
                                  <p:stCondLst>
                                    <p:cond delay="0"/>
                                  </p:stCondLst>
                                  <p:childTnLst>
                                    <p:set>
                                      <p:cBhvr>
                                        <p:cTn id="151" dur="1" fill="hold">
                                          <p:stCondLst>
                                            <p:cond delay="0"/>
                                          </p:stCondLst>
                                        </p:cTn>
                                        <p:tgtEl>
                                          <p:spTgt spid="6">
                                            <p:txEl>
                                              <p:pRg st="29" end="29"/>
                                            </p:txEl>
                                          </p:spTgt>
                                        </p:tgtEl>
                                        <p:attrNameLst>
                                          <p:attrName>style.visibility</p:attrName>
                                        </p:attrNameLst>
                                      </p:cBhvr>
                                      <p:to>
                                        <p:strVal val="visible"/>
                                      </p:to>
                                    </p:set>
                                    <p:animEffect transition="in" filter="fade">
                                      <p:cBhvr>
                                        <p:cTn id="152" dur="500"/>
                                        <p:tgtEl>
                                          <p:spTgt spid="6">
                                            <p:txEl>
                                              <p:pRg st="29" end="29"/>
                                            </p:txEl>
                                          </p:spTgt>
                                        </p:tgtEl>
                                      </p:cBhvr>
                                    </p:animEffect>
                                  </p:childTnLst>
                                </p:cTn>
                              </p:par>
                            </p:childTnLst>
                          </p:cTn>
                        </p:par>
                      </p:childTnLst>
                    </p:cTn>
                  </p:par>
                  <p:par>
                    <p:cTn id="153" fill="hold">
                      <p:stCondLst>
                        <p:cond delay="indefinite"/>
                      </p:stCondLst>
                      <p:childTnLst>
                        <p:par>
                          <p:cTn id="154" fill="hold">
                            <p:stCondLst>
                              <p:cond delay="0"/>
                            </p:stCondLst>
                            <p:childTnLst>
                              <p:par>
                                <p:cTn id="155" presetID="10" presetClass="entr" presetSubtype="0" fill="hold" grpId="0" nodeType="clickEffect">
                                  <p:stCondLst>
                                    <p:cond delay="0"/>
                                  </p:stCondLst>
                                  <p:childTnLst>
                                    <p:set>
                                      <p:cBhvr>
                                        <p:cTn id="156" dur="1" fill="hold">
                                          <p:stCondLst>
                                            <p:cond delay="0"/>
                                          </p:stCondLst>
                                        </p:cTn>
                                        <p:tgtEl>
                                          <p:spTgt spid="6">
                                            <p:txEl>
                                              <p:pRg st="30" end="30"/>
                                            </p:txEl>
                                          </p:spTgt>
                                        </p:tgtEl>
                                        <p:attrNameLst>
                                          <p:attrName>style.visibility</p:attrName>
                                        </p:attrNameLst>
                                      </p:cBhvr>
                                      <p:to>
                                        <p:strVal val="visible"/>
                                      </p:to>
                                    </p:set>
                                    <p:animEffect transition="in" filter="fade">
                                      <p:cBhvr>
                                        <p:cTn id="157" dur="500"/>
                                        <p:tgtEl>
                                          <p:spTgt spid="6">
                                            <p:txEl>
                                              <p:pRg st="30" end="30"/>
                                            </p:txEl>
                                          </p:spTgt>
                                        </p:tgtEl>
                                      </p:cBhvr>
                                    </p:animEffect>
                                  </p:childTnLst>
                                </p:cTn>
                              </p:par>
                            </p:childTnLst>
                          </p:cTn>
                        </p:par>
                      </p:childTnLst>
                    </p:cTn>
                  </p:par>
                  <p:par>
                    <p:cTn id="158" fill="hold">
                      <p:stCondLst>
                        <p:cond delay="indefinite"/>
                      </p:stCondLst>
                      <p:childTnLst>
                        <p:par>
                          <p:cTn id="159" fill="hold">
                            <p:stCondLst>
                              <p:cond delay="0"/>
                            </p:stCondLst>
                            <p:childTnLst>
                              <p:par>
                                <p:cTn id="160" presetID="10" presetClass="entr" presetSubtype="0" fill="hold" grpId="0" nodeType="clickEffect">
                                  <p:stCondLst>
                                    <p:cond delay="0"/>
                                  </p:stCondLst>
                                  <p:childTnLst>
                                    <p:set>
                                      <p:cBhvr>
                                        <p:cTn id="161" dur="1" fill="hold">
                                          <p:stCondLst>
                                            <p:cond delay="0"/>
                                          </p:stCondLst>
                                        </p:cTn>
                                        <p:tgtEl>
                                          <p:spTgt spid="6">
                                            <p:txEl>
                                              <p:pRg st="31" end="31"/>
                                            </p:txEl>
                                          </p:spTgt>
                                        </p:tgtEl>
                                        <p:attrNameLst>
                                          <p:attrName>style.visibility</p:attrName>
                                        </p:attrNameLst>
                                      </p:cBhvr>
                                      <p:to>
                                        <p:strVal val="visible"/>
                                      </p:to>
                                    </p:set>
                                    <p:animEffect transition="in" filter="fade">
                                      <p:cBhvr>
                                        <p:cTn id="162" dur="500"/>
                                        <p:tgtEl>
                                          <p:spTgt spid="6">
                                            <p:txEl>
                                              <p:pRg st="31" end="31"/>
                                            </p:txEl>
                                          </p:spTgt>
                                        </p:tgtEl>
                                      </p:cBhvr>
                                    </p:animEffect>
                                  </p:childTnLst>
                                </p:cTn>
                              </p:par>
                            </p:childTnLst>
                          </p:cTn>
                        </p:par>
                      </p:childTnLst>
                    </p:cTn>
                  </p:par>
                  <p:par>
                    <p:cTn id="163" fill="hold">
                      <p:stCondLst>
                        <p:cond delay="indefinite"/>
                      </p:stCondLst>
                      <p:childTnLst>
                        <p:par>
                          <p:cTn id="164" fill="hold">
                            <p:stCondLst>
                              <p:cond delay="0"/>
                            </p:stCondLst>
                            <p:childTnLst>
                              <p:par>
                                <p:cTn id="165" presetID="10" presetClass="entr" presetSubtype="0" fill="hold" grpId="0" nodeType="clickEffect">
                                  <p:stCondLst>
                                    <p:cond delay="0"/>
                                  </p:stCondLst>
                                  <p:childTnLst>
                                    <p:set>
                                      <p:cBhvr>
                                        <p:cTn id="166" dur="1" fill="hold">
                                          <p:stCondLst>
                                            <p:cond delay="0"/>
                                          </p:stCondLst>
                                        </p:cTn>
                                        <p:tgtEl>
                                          <p:spTgt spid="6">
                                            <p:txEl>
                                              <p:pRg st="32" end="32"/>
                                            </p:txEl>
                                          </p:spTgt>
                                        </p:tgtEl>
                                        <p:attrNameLst>
                                          <p:attrName>style.visibility</p:attrName>
                                        </p:attrNameLst>
                                      </p:cBhvr>
                                      <p:to>
                                        <p:strVal val="visible"/>
                                      </p:to>
                                    </p:set>
                                    <p:animEffect transition="in" filter="fade">
                                      <p:cBhvr>
                                        <p:cTn id="167" dur="500"/>
                                        <p:tgtEl>
                                          <p:spTgt spid="6">
                                            <p:txEl>
                                              <p:pRg st="32" end="32"/>
                                            </p:txEl>
                                          </p:spTgt>
                                        </p:tgtEl>
                                      </p:cBhvr>
                                    </p:animEffect>
                                  </p:childTnLst>
                                </p:cTn>
                              </p:par>
                            </p:childTnLst>
                          </p:cTn>
                        </p:par>
                      </p:childTnLst>
                    </p:cTn>
                  </p:par>
                  <p:par>
                    <p:cTn id="168" fill="hold">
                      <p:stCondLst>
                        <p:cond delay="indefinite"/>
                      </p:stCondLst>
                      <p:childTnLst>
                        <p:par>
                          <p:cTn id="169" fill="hold">
                            <p:stCondLst>
                              <p:cond delay="0"/>
                            </p:stCondLst>
                            <p:childTnLst>
                              <p:par>
                                <p:cTn id="170" presetID="10" presetClass="entr" presetSubtype="0" fill="hold" grpId="0" nodeType="clickEffect">
                                  <p:stCondLst>
                                    <p:cond delay="0"/>
                                  </p:stCondLst>
                                  <p:childTnLst>
                                    <p:set>
                                      <p:cBhvr>
                                        <p:cTn id="171" dur="1" fill="hold">
                                          <p:stCondLst>
                                            <p:cond delay="0"/>
                                          </p:stCondLst>
                                        </p:cTn>
                                        <p:tgtEl>
                                          <p:spTgt spid="6">
                                            <p:txEl>
                                              <p:pRg st="33" end="33"/>
                                            </p:txEl>
                                          </p:spTgt>
                                        </p:tgtEl>
                                        <p:attrNameLst>
                                          <p:attrName>style.visibility</p:attrName>
                                        </p:attrNameLst>
                                      </p:cBhvr>
                                      <p:to>
                                        <p:strVal val="visible"/>
                                      </p:to>
                                    </p:set>
                                    <p:animEffect transition="in" filter="fade">
                                      <p:cBhvr>
                                        <p:cTn id="172" dur="500"/>
                                        <p:tgtEl>
                                          <p:spTgt spid="6">
                                            <p:txEl>
                                              <p:pRg st="33" end="33"/>
                                            </p:txEl>
                                          </p:spTgt>
                                        </p:tgtEl>
                                      </p:cBhvr>
                                    </p:animEffect>
                                  </p:childTnLst>
                                </p:cTn>
                              </p:par>
                            </p:childTnLst>
                          </p:cTn>
                        </p:par>
                      </p:childTnLst>
                    </p:cTn>
                  </p:par>
                  <p:par>
                    <p:cTn id="173" fill="hold">
                      <p:stCondLst>
                        <p:cond delay="indefinite"/>
                      </p:stCondLst>
                      <p:childTnLst>
                        <p:par>
                          <p:cTn id="174" fill="hold">
                            <p:stCondLst>
                              <p:cond delay="0"/>
                            </p:stCondLst>
                            <p:childTnLst>
                              <p:par>
                                <p:cTn id="175" presetID="10" presetClass="entr" presetSubtype="0" fill="hold" grpId="0" nodeType="clickEffect">
                                  <p:stCondLst>
                                    <p:cond delay="0"/>
                                  </p:stCondLst>
                                  <p:childTnLst>
                                    <p:set>
                                      <p:cBhvr>
                                        <p:cTn id="176" dur="1" fill="hold">
                                          <p:stCondLst>
                                            <p:cond delay="0"/>
                                          </p:stCondLst>
                                        </p:cTn>
                                        <p:tgtEl>
                                          <p:spTgt spid="6">
                                            <p:txEl>
                                              <p:pRg st="34" end="34"/>
                                            </p:txEl>
                                          </p:spTgt>
                                        </p:tgtEl>
                                        <p:attrNameLst>
                                          <p:attrName>style.visibility</p:attrName>
                                        </p:attrNameLst>
                                      </p:cBhvr>
                                      <p:to>
                                        <p:strVal val="visible"/>
                                      </p:to>
                                    </p:set>
                                    <p:animEffect transition="in" filter="fade">
                                      <p:cBhvr>
                                        <p:cTn id="177" dur="500"/>
                                        <p:tgtEl>
                                          <p:spTgt spid="6">
                                            <p:txEl>
                                              <p:pRg st="34" end="34"/>
                                            </p:txEl>
                                          </p:spTgt>
                                        </p:tgtEl>
                                      </p:cBhvr>
                                    </p:animEffect>
                                  </p:childTnLst>
                                </p:cTn>
                              </p:par>
                            </p:childTnLst>
                          </p:cTn>
                        </p:par>
                      </p:childTnLst>
                    </p:cTn>
                  </p:par>
                  <p:par>
                    <p:cTn id="178" fill="hold">
                      <p:stCondLst>
                        <p:cond delay="indefinite"/>
                      </p:stCondLst>
                      <p:childTnLst>
                        <p:par>
                          <p:cTn id="179" fill="hold">
                            <p:stCondLst>
                              <p:cond delay="0"/>
                            </p:stCondLst>
                            <p:childTnLst>
                              <p:par>
                                <p:cTn id="180" presetID="10" presetClass="entr" presetSubtype="0" fill="hold" grpId="0" nodeType="clickEffect">
                                  <p:stCondLst>
                                    <p:cond delay="0"/>
                                  </p:stCondLst>
                                  <p:childTnLst>
                                    <p:set>
                                      <p:cBhvr>
                                        <p:cTn id="181" dur="1" fill="hold">
                                          <p:stCondLst>
                                            <p:cond delay="0"/>
                                          </p:stCondLst>
                                        </p:cTn>
                                        <p:tgtEl>
                                          <p:spTgt spid="6">
                                            <p:txEl>
                                              <p:pRg st="35" end="35"/>
                                            </p:txEl>
                                          </p:spTgt>
                                        </p:tgtEl>
                                        <p:attrNameLst>
                                          <p:attrName>style.visibility</p:attrName>
                                        </p:attrNameLst>
                                      </p:cBhvr>
                                      <p:to>
                                        <p:strVal val="visible"/>
                                      </p:to>
                                    </p:set>
                                    <p:animEffect transition="in" filter="fade">
                                      <p:cBhvr>
                                        <p:cTn id="182" dur="500"/>
                                        <p:tgtEl>
                                          <p:spTgt spid="6">
                                            <p:txEl>
                                              <p:pRg st="35" end="3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Title</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endParaRPr lang="nl-BE" dirty="0"/>
          </a:p>
        </p:txBody>
      </p:sp>
    </p:spTree>
    <p:extLst>
      <p:ext uri="{BB962C8B-B14F-4D97-AF65-F5344CB8AC3E}">
        <p14:creationId xmlns:p14="http://schemas.microsoft.com/office/powerpoint/2010/main" val="1509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957" b="1395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Combineren</a:t>
            </a:r>
            <a:r>
              <a:rPr lang="en-US" sz="4800" b="1" dirty="0"/>
              <a:t> van </a:t>
            </a:r>
            <a:r>
              <a:rPr lang="en-US" sz="4800" b="1" dirty="0" err="1"/>
              <a:t>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984858"/>
      </p:ext>
    </p:extLst>
  </p:cSld>
  <p:clrMapOvr>
    <a:overrideClrMapping bg1="dk1" tx1="lt1" bg2="dk2" tx2="lt2" accent1="accent1" accent2="accent2" accent3="accent3" accent4="accent4" accent5="accent5" accent6="accent6" hlink="hlink" folHlink="folHlink"/>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NL" dirty="0" err="1"/>
              <a:t>Joins</a:t>
            </a:r>
            <a:r>
              <a:rPr lang="nl-NL" dirty="0"/>
              <a:t> stellen ons in staat om complexe query's uit te voeren en gegevens uit verschillende tabellen te halen op een manier die niet mogelijk is met eenvoudige SELECT-opdrachten op één tabel.</a:t>
            </a:r>
          </a:p>
          <a:p>
            <a:r>
              <a:rPr lang="nl-NL" dirty="0" err="1"/>
              <a:t>Joins</a:t>
            </a:r>
            <a:r>
              <a:rPr lang="nl-NL" dirty="0"/>
              <a:t> worden vaak gebruikt in situaties waarin de gegevens die we nodig hebben verspreid zijn over meerdere tabellen, en we willen ze combineren om nuttige informatie te verkrijgen.</a:t>
            </a:r>
          </a:p>
          <a:p>
            <a:r>
              <a:rPr lang="nl-NL" dirty="0"/>
              <a:t>Een voorbeeldscenario is een database voor een winkel, waarbij klantinformatie wordt opgeslagen in de ene tabel en aankoopinformatie in een andere. Door een </a:t>
            </a:r>
            <a:r>
              <a:rPr lang="nl-NL" dirty="0" err="1"/>
              <a:t>join</a:t>
            </a:r>
            <a:r>
              <a:rPr lang="nl-NL" dirty="0"/>
              <a:t> uit te voeren op basis van een gemeenschappelijke klant-ID, kunnen we gegevens over klanten en hun aankopen samenbrengen in één </a:t>
            </a:r>
            <a:r>
              <a:rPr lang="nl-NL" dirty="0" err="1"/>
              <a:t>resultaatset</a:t>
            </a:r>
            <a:r>
              <a:rPr lang="nl-NL" dirty="0"/>
              <a:t>.</a:t>
            </a:r>
          </a:p>
          <a:p>
            <a:r>
              <a:rPr lang="nl-NL" dirty="0"/>
              <a:t>Afhankelijk van de combinaties die we nodig hebben, gebruiken we verschillende soorten </a:t>
            </a:r>
            <a:r>
              <a:rPr lang="nl-NL" dirty="0" err="1"/>
              <a:t>joins</a:t>
            </a:r>
            <a:endParaRPr lang="nl-BE" dirty="0"/>
          </a:p>
        </p:txBody>
      </p:sp>
    </p:spTree>
    <p:extLst>
      <p:ext uri="{BB962C8B-B14F-4D97-AF65-F5344CB8AC3E}">
        <p14:creationId xmlns:p14="http://schemas.microsoft.com/office/powerpoint/2010/main" val="123284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Inner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endParaRPr lang="nl-NL" dirty="0"/>
          </a:p>
          <a:p>
            <a:r>
              <a:rPr lang="nl-NL" dirty="0"/>
              <a:t>Een INNER JOIN geeft alle rijen waarvan de waarden in beide tabellen overeenkomen. </a:t>
            </a:r>
          </a:p>
          <a:p>
            <a:r>
              <a:rPr lang="nl-NL" dirty="0"/>
              <a:t>Het is dus de Unie van 2 tabellen zoals we zagen in de logica lessen.</a:t>
            </a:r>
          </a:p>
          <a:p>
            <a:r>
              <a:rPr lang="nl-NL" dirty="0"/>
              <a:t>Vorm:</a:t>
            </a:r>
          </a:p>
          <a:p>
            <a:pPr lvl="1"/>
            <a:r>
              <a:rPr lang="nl-NL" dirty="0"/>
              <a:t>SELECT * FROM A </a:t>
            </a:r>
            <a:r>
              <a:rPr lang="nl-NL" b="1" dirty="0"/>
              <a:t>INNER JOIN </a:t>
            </a:r>
            <a:r>
              <a:rPr lang="nl-NL" dirty="0"/>
              <a:t>B </a:t>
            </a:r>
            <a:r>
              <a:rPr lang="nl-NL" b="1" dirty="0"/>
              <a:t>ON</a:t>
            </a:r>
            <a:r>
              <a:rPr lang="nl-NL" dirty="0"/>
              <a:t> </a:t>
            </a:r>
            <a:r>
              <a:rPr lang="nl-NL" dirty="0" err="1"/>
              <a:t>A.Shared</a:t>
            </a:r>
            <a:r>
              <a:rPr lang="nl-NL" dirty="0"/>
              <a:t> = </a:t>
            </a:r>
            <a:r>
              <a:rPr lang="nl-NL" dirty="0" err="1"/>
              <a:t>B.Shared</a:t>
            </a:r>
            <a:r>
              <a:rPr lang="nl-NL" dirty="0"/>
              <a:t>;</a:t>
            </a:r>
            <a:endParaRPr lang="nl-BE" dirty="0"/>
          </a:p>
        </p:txBody>
      </p:sp>
      <p:pic>
        <p:nvPicPr>
          <p:cNvPr id="20" name="Picture 19">
            <a:extLst>
              <a:ext uri="{FF2B5EF4-FFF2-40B4-BE49-F238E27FC236}">
                <a16:creationId xmlns:a16="http://schemas.microsoft.com/office/drawing/2014/main" id="{CF5384B5-ECBC-BE51-0AEC-8C53F93771A8}"/>
              </a:ext>
            </a:extLst>
          </p:cNvPr>
          <p:cNvPicPr>
            <a:picLocks noChangeAspect="1"/>
          </p:cNvPicPr>
          <p:nvPr/>
        </p:nvPicPr>
        <p:blipFill>
          <a:blip r:embed="rId2"/>
          <a:stretch>
            <a:fillRect/>
          </a:stretch>
        </p:blipFill>
        <p:spPr>
          <a:xfrm>
            <a:off x="3484044" y="4300607"/>
            <a:ext cx="4550749" cy="2049998"/>
          </a:xfrm>
          <a:prstGeom prst="rect">
            <a:avLst/>
          </a:prstGeom>
        </p:spPr>
      </p:pic>
    </p:spTree>
    <p:extLst>
      <p:ext uri="{BB962C8B-B14F-4D97-AF65-F5344CB8AC3E}">
        <p14:creationId xmlns:p14="http://schemas.microsoft.com/office/powerpoint/2010/main" val="44914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animEffect transition="in" filter="fade">
                                      <p:cBhvr>
                                        <p:cTn id="20"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BE" dirty="0"/>
              <a:t>Een LEFT JOIN (inclusief) geeft alle rijen uit de linker tabel (Tabel A) en de overeenkomende rijen uit de rechter tabel (Tabel B). </a:t>
            </a:r>
          </a:p>
          <a:p>
            <a:r>
              <a:rPr lang="nl-BE" dirty="0"/>
              <a:t>Vorm: </a:t>
            </a:r>
          </a:p>
          <a:p>
            <a:pPr lvl="1"/>
            <a:r>
              <a:rPr lang="nl-BE" dirty="0"/>
              <a:t>SELECT * FROM A </a:t>
            </a:r>
            <a:r>
              <a:rPr lang="nl-BE" b="1" dirty="0"/>
              <a:t>LEFT JOIN </a:t>
            </a:r>
            <a:r>
              <a:rPr lang="nl-BE" dirty="0"/>
              <a:t>B </a:t>
            </a:r>
            <a:r>
              <a:rPr lang="nl-BE" b="1" dirty="0"/>
              <a:t>ON</a:t>
            </a:r>
            <a:r>
              <a:rPr lang="nl-BE" dirty="0"/>
              <a:t> </a:t>
            </a:r>
            <a:r>
              <a:rPr lang="nl-BE" dirty="0" err="1"/>
              <a:t>A.Shared</a:t>
            </a:r>
            <a:r>
              <a:rPr lang="nl-BE" dirty="0"/>
              <a:t> = </a:t>
            </a:r>
            <a:r>
              <a:rPr lang="nl-BE" dirty="0" err="1"/>
              <a:t>B.Shared</a:t>
            </a:r>
            <a:r>
              <a:rPr lang="nl-BE" dirty="0"/>
              <a:t>;</a:t>
            </a:r>
          </a:p>
          <a:p>
            <a:r>
              <a:rPr lang="nl-BE" dirty="0"/>
              <a:t>Verklaring:</a:t>
            </a:r>
          </a:p>
          <a:p>
            <a:pPr lvl="1"/>
            <a:r>
              <a:rPr lang="nl-BE" dirty="0"/>
              <a:t>SELECT * FROM A </a:t>
            </a:r>
            <a:r>
              <a:rPr lang="nl-BE" b="1" dirty="0"/>
              <a:t>LEFT JOIN </a:t>
            </a:r>
            <a:r>
              <a:rPr lang="nl-BE" dirty="0"/>
              <a:t>B : Er wordt een </a:t>
            </a:r>
            <a:r>
              <a:rPr lang="nl-BE" dirty="0" err="1"/>
              <a:t>join</a:t>
            </a:r>
            <a:r>
              <a:rPr lang="nl-BE" dirty="0"/>
              <a:t> uitgevoerd op tabel A met B</a:t>
            </a:r>
          </a:p>
          <a:p>
            <a:pPr lvl="1"/>
            <a:r>
              <a:rPr lang="nl-BE" b="1" dirty="0"/>
              <a:t>ON</a:t>
            </a:r>
            <a:r>
              <a:rPr lang="nl-BE" dirty="0"/>
              <a:t> </a:t>
            </a:r>
            <a:r>
              <a:rPr lang="nl-BE" dirty="0" err="1"/>
              <a:t>A.Shared</a:t>
            </a:r>
            <a:r>
              <a:rPr lang="nl-BE" dirty="0"/>
              <a:t> = </a:t>
            </a:r>
            <a:r>
              <a:rPr lang="nl-BE" dirty="0" err="1"/>
              <a:t>B.Shared</a:t>
            </a:r>
            <a:r>
              <a:rPr lang="nl-BE" dirty="0"/>
              <a:t>: De overeenkomstige sleutels waarmee beide tabellen worden gelinkt</a:t>
            </a:r>
          </a:p>
        </p:txBody>
      </p:sp>
      <p:grpSp>
        <p:nvGrpSpPr>
          <p:cNvPr id="8" name="Group 7">
            <a:extLst>
              <a:ext uri="{FF2B5EF4-FFF2-40B4-BE49-F238E27FC236}">
                <a16:creationId xmlns:a16="http://schemas.microsoft.com/office/drawing/2014/main" id="{04050A3E-321D-FF8A-28F8-1679D95B8F7C}"/>
              </a:ext>
            </a:extLst>
          </p:cNvPr>
          <p:cNvGrpSpPr/>
          <p:nvPr/>
        </p:nvGrpSpPr>
        <p:grpSpPr>
          <a:xfrm>
            <a:off x="3279911" y="4560736"/>
            <a:ext cx="4322862" cy="1839402"/>
            <a:chOff x="2301901" y="4668078"/>
            <a:chExt cx="4322862" cy="183940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437F49D2-C6AA-C25A-AC34-0CC765BB28A3}"/>
                </a:ext>
              </a:extLst>
            </p:cNvPr>
            <p:cNvSpPr/>
            <p:nvPr/>
          </p:nvSpPr>
          <p:spPr>
            <a:xfrm>
              <a:off x="3925294" y="4698558"/>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spTree>
    <p:extLst>
      <p:ext uri="{BB962C8B-B14F-4D97-AF65-F5344CB8AC3E}">
        <p14:creationId xmlns:p14="http://schemas.microsoft.com/office/powerpoint/2010/main" val="3827990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Exclusieve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NL" dirty="0"/>
              <a:t>In een situatie waarbij je alleen de rijen wilt behouden die aanwezig zijn in de linker tabel (A) en niet in de rechter tabel (B) kunnen we benaderen door een LEFT JOIN te gebruiken met een extra voorwaarde in de WHERE-clausule om alleen de rijen te behouden waar geen overeenkomende waarden in de rechtertabel zijn. </a:t>
            </a:r>
            <a:endParaRPr lang="nl-BE" dirty="0"/>
          </a:p>
          <a:p>
            <a:r>
              <a:rPr lang="nl-BE" dirty="0"/>
              <a:t>Vorm: </a:t>
            </a:r>
          </a:p>
          <a:p>
            <a:pPr lvl="1"/>
            <a:r>
              <a:rPr lang="nl-BE" sz="2000" dirty="0"/>
              <a:t>SELECT * FROM A </a:t>
            </a:r>
            <a:r>
              <a:rPr lang="nl-BE" sz="2000" b="1" dirty="0"/>
              <a:t>LEFT JOIN </a:t>
            </a:r>
            <a:r>
              <a:rPr lang="nl-BE" sz="2000" dirty="0"/>
              <a:t>B </a:t>
            </a:r>
            <a:r>
              <a:rPr lang="nl-BE" sz="2000" b="1" dirty="0"/>
              <a:t>ON</a:t>
            </a:r>
            <a:r>
              <a:rPr lang="nl-BE" sz="2000" dirty="0"/>
              <a:t> </a:t>
            </a:r>
            <a:r>
              <a:rPr lang="nl-BE" sz="2000" dirty="0" err="1"/>
              <a:t>A.Shared</a:t>
            </a:r>
            <a:r>
              <a:rPr lang="nl-BE" sz="2000" dirty="0"/>
              <a:t> = </a:t>
            </a:r>
            <a:r>
              <a:rPr lang="nl-BE" sz="2000" dirty="0" err="1"/>
              <a:t>B.Shared</a:t>
            </a:r>
            <a:r>
              <a:rPr lang="nl-BE" sz="2000" dirty="0"/>
              <a:t> </a:t>
            </a:r>
            <a:r>
              <a:rPr lang="nl-BE" sz="2000" b="1" dirty="0"/>
              <a:t>WHERE</a:t>
            </a:r>
            <a:r>
              <a:rPr lang="nl-BE" sz="2000" dirty="0"/>
              <a:t> </a:t>
            </a:r>
            <a:r>
              <a:rPr lang="nl-BE" sz="2000" dirty="0" err="1"/>
              <a:t>B.Shared</a:t>
            </a:r>
            <a:r>
              <a:rPr lang="nl-BE" sz="2000" dirty="0"/>
              <a:t> </a:t>
            </a:r>
            <a:r>
              <a:rPr lang="nl-BE" sz="2000" b="1" dirty="0"/>
              <a:t>IS NULL</a:t>
            </a:r>
            <a:r>
              <a:rPr lang="nl-BE" sz="2000" dirty="0"/>
              <a:t>;</a:t>
            </a:r>
          </a:p>
        </p:txBody>
      </p:sp>
      <p:grpSp>
        <p:nvGrpSpPr>
          <p:cNvPr id="10" name="Group 9">
            <a:extLst>
              <a:ext uri="{FF2B5EF4-FFF2-40B4-BE49-F238E27FC236}">
                <a16:creationId xmlns:a16="http://schemas.microsoft.com/office/drawing/2014/main" id="{37C1434A-AA97-D0F8-E396-B3E435A156FB}"/>
              </a:ext>
            </a:extLst>
          </p:cNvPr>
          <p:cNvGrpSpPr/>
          <p:nvPr/>
        </p:nvGrpSpPr>
        <p:grpSpPr>
          <a:xfrm>
            <a:off x="3295813" y="4560736"/>
            <a:ext cx="4322862" cy="1824162"/>
            <a:chOff x="3295813" y="4560736"/>
            <a:chExt cx="4322862" cy="1824162"/>
          </a:xfrm>
        </p:grpSpPr>
        <p:grpSp>
          <p:nvGrpSpPr>
            <p:cNvPr id="8" name="Group 7">
              <a:extLst>
                <a:ext uri="{FF2B5EF4-FFF2-40B4-BE49-F238E27FC236}">
                  <a16:creationId xmlns:a16="http://schemas.microsoft.com/office/drawing/2014/main" id="{04050A3E-321D-FF8A-28F8-1679D95B8F7C}"/>
                </a:ext>
              </a:extLst>
            </p:cNvPr>
            <p:cNvGrpSpPr/>
            <p:nvPr/>
          </p:nvGrpSpPr>
          <p:grpSpPr>
            <a:xfrm>
              <a:off x="3295813" y="4560736"/>
              <a:ext cx="4322862" cy="1824162"/>
              <a:chOff x="2301901" y="4668078"/>
              <a:chExt cx="4322862" cy="182416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4" name="Oval 3">
                <a:extLst>
                  <a:ext uri="{FF2B5EF4-FFF2-40B4-BE49-F238E27FC236}">
                    <a16:creationId xmlns:a16="http://schemas.microsoft.com/office/drawing/2014/main" id="{437F49D2-C6AA-C25A-AC34-0CC765BB28A3}"/>
                  </a:ext>
                </a:extLst>
              </p:cNvPr>
              <p:cNvSpPr/>
              <p:nvPr/>
            </p:nvSpPr>
            <p:spPr>
              <a:xfrm>
                <a:off x="3920659" y="4683318"/>
                <a:ext cx="2627906" cy="1808922"/>
              </a:xfrm>
              <a:prstGeom prst="ellipse">
                <a:avLst/>
              </a:prstGeom>
              <a:solidFill>
                <a:srgbClr val="FFFFFF"/>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
          <p:nvSpPr>
            <p:cNvPr id="9" name="Oval 8">
              <a:extLst>
                <a:ext uri="{FF2B5EF4-FFF2-40B4-BE49-F238E27FC236}">
                  <a16:creationId xmlns:a16="http://schemas.microsoft.com/office/drawing/2014/main" id="{DC657246-B7E6-88D4-DF81-79D30888B2BD}"/>
                </a:ext>
              </a:extLst>
            </p:cNvPr>
            <p:cNvSpPr/>
            <p:nvPr/>
          </p:nvSpPr>
          <p:spPr>
            <a:xfrm>
              <a:off x="3345177"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77163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Right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De right </a:t>
            </a:r>
            <a:r>
              <a:rPr lang="nl-BE" dirty="0" err="1"/>
              <a:t>join</a:t>
            </a:r>
            <a:r>
              <a:rPr lang="nl-BE" dirty="0"/>
              <a:t> is net hetzelfde als de </a:t>
            </a:r>
            <a:r>
              <a:rPr lang="nl-BE" dirty="0" err="1"/>
              <a:t>left</a:t>
            </a:r>
            <a:r>
              <a:rPr lang="nl-BE" dirty="0"/>
              <a:t> </a:t>
            </a:r>
            <a:r>
              <a:rPr lang="nl-BE" dirty="0" err="1"/>
              <a:t>join</a:t>
            </a:r>
            <a:r>
              <a:rPr lang="nl-BE" dirty="0"/>
              <a:t>, maar dan omgekeerd.</a:t>
            </a:r>
          </a:p>
          <a:p>
            <a:r>
              <a:rPr lang="nl-BE" dirty="0"/>
              <a:t>Ook hier kunnen we een inclusieve en exclusieve right </a:t>
            </a:r>
            <a:r>
              <a:rPr lang="nl-BE" dirty="0" err="1"/>
              <a:t>join</a:t>
            </a:r>
            <a:r>
              <a:rPr lang="nl-BE" dirty="0"/>
              <a:t> gebruiken.</a:t>
            </a:r>
          </a:p>
          <a:p>
            <a:r>
              <a:rPr lang="nl-BE" dirty="0"/>
              <a:t>Vorm:</a:t>
            </a:r>
          </a:p>
          <a:p>
            <a:pPr lvl="1"/>
            <a:r>
              <a:rPr lang="nl-BE" sz="2000" dirty="0"/>
              <a:t>SELECT * FROM A RIGHT JOIN B ON </a:t>
            </a:r>
            <a:r>
              <a:rPr lang="nl-BE" sz="2000" dirty="0" err="1"/>
              <a:t>A.Shared</a:t>
            </a:r>
            <a:r>
              <a:rPr lang="nl-BE" sz="2000" dirty="0"/>
              <a:t> = </a:t>
            </a:r>
            <a:r>
              <a:rPr lang="nl-BE" sz="2000" dirty="0" err="1"/>
              <a:t>B.Shared</a:t>
            </a:r>
            <a:r>
              <a:rPr lang="nl-BE" sz="2000" dirty="0"/>
              <a:t>;</a:t>
            </a:r>
          </a:p>
          <a:p>
            <a:pPr lvl="1"/>
            <a:r>
              <a:rPr lang="nl-BE" sz="2000" dirty="0"/>
              <a:t>SELECT * FROM A RIGHT JOIN B ON </a:t>
            </a:r>
            <a:r>
              <a:rPr lang="nl-BE" sz="2000" dirty="0" err="1"/>
              <a:t>A.Shared</a:t>
            </a:r>
            <a:r>
              <a:rPr lang="nl-BE" sz="2000" dirty="0"/>
              <a:t> = </a:t>
            </a:r>
            <a:r>
              <a:rPr lang="nl-BE" sz="2000" dirty="0" err="1"/>
              <a:t>B.Shared</a:t>
            </a:r>
            <a:r>
              <a:rPr lang="nl-BE" sz="2000" dirty="0"/>
              <a:t> WHERE </a:t>
            </a:r>
            <a:r>
              <a:rPr lang="nl-BE" sz="2000" dirty="0" err="1"/>
              <a:t>A.Shared</a:t>
            </a:r>
            <a:r>
              <a:rPr lang="nl-BE" sz="2000" dirty="0"/>
              <a:t> IS NULL;</a:t>
            </a:r>
          </a:p>
        </p:txBody>
      </p:sp>
      <p:grpSp>
        <p:nvGrpSpPr>
          <p:cNvPr id="3" name="Group 2">
            <a:extLst>
              <a:ext uri="{FF2B5EF4-FFF2-40B4-BE49-F238E27FC236}">
                <a16:creationId xmlns:a16="http://schemas.microsoft.com/office/drawing/2014/main" id="{FD35B05D-3628-0B01-286D-878D36025856}"/>
              </a:ext>
            </a:extLst>
          </p:cNvPr>
          <p:cNvGrpSpPr/>
          <p:nvPr/>
        </p:nvGrpSpPr>
        <p:grpSpPr>
          <a:xfrm>
            <a:off x="938581" y="4214191"/>
            <a:ext cx="4322862" cy="1839402"/>
            <a:chOff x="2301901" y="4668078"/>
            <a:chExt cx="4322862" cy="1839402"/>
          </a:xfrm>
        </p:grpSpPr>
        <p:sp>
          <p:nvSpPr>
            <p:cNvPr id="5" name="Oval 4">
              <a:extLst>
                <a:ext uri="{FF2B5EF4-FFF2-40B4-BE49-F238E27FC236}">
                  <a16:creationId xmlns:a16="http://schemas.microsoft.com/office/drawing/2014/main" id="{1E6E1D8B-0FD8-3D97-33C9-3C0A159374D0}"/>
                </a:ext>
              </a:extLst>
            </p:cNvPr>
            <p:cNvSpPr/>
            <p:nvPr/>
          </p:nvSpPr>
          <p:spPr>
            <a:xfrm>
              <a:off x="3925294" y="469855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04A50632-49A0-E710-814A-F2D6F34F3FA6}"/>
                </a:ext>
              </a:extLst>
            </p:cNvPr>
            <p:cNvSpPr/>
            <p:nvPr/>
          </p:nvSpPr>
          <p:spPr>
            <a:xfrm>
              <a:off x="2373464" y="4698558"/>
              <a:ext cx="2627906" cy="1808922"/>
            </a:xfrm>
            <a:prstGeom prst="ellipse">
              <a:avLst/>
            </a:prstGeom>
            <a:solidFill>
              <a:srgbClr val="FFFFFF">
                <a:alpha val="0"/>
              </a:srgb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7" name="TextBox 6">
              <a:extLst>
                <a:ext uri="{FF2B5EF4-FFF2-40B4-BE49-F238E27FC236}">
                  <a16:creationId xmlns:a16="http://schemas.microsoft.com/office/drawing/2014/main" id="{5037DFB7-0428-E793-C8A2-5C5844C6084C}"/>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DDCA81C0-0249-C5D6-A549-46C9E3B74FBB}"/>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grpSp>
        <p:nvGrpSpPr>
          <p:cNvPr id="14" name="Group 13">
            <a:extLst>
              <a:ext uri="{FF2B5EF4-FFF2-40B4-BE49-F238E27FC236}">
                <a16:creationId xmlns:a16="http://schemas.microsoft.com/office/drawing/2014/main" id="{05FB8AEA-7A08-2416-DF01-0D744C67679B}"/>
              </a:ext>
            </a:extLst>
          </p:cNvPr>
          <p:cNvGrpSpPr/>
          <p:nvPr/>
        </p:nvGrpSpPr>
        <p:grpSpPr>
          <a:xfrm>
            <a:off x="6035040" y="4229431"/>
            <a:ext cx="4322862" cy="1824162"/>
            <a:chOff x="3295813" y="4560736"/>
            <a:chExt cx="4322862" cy="1824162"/>
          </a:xfrm>
        </p:grpSpPr>
        <p:grpSp>
          <p:nvGrpSpPr>
            <p:cNvPr id="15" name="Group 14">
              <a:extLst>
                <a:ext uri="{FF2B5EF4-FFF2-40B4-BE49-F238E27FC236}">
                  <a16:creationId xmlns:a16="http://schemas.microsoft.com/office/drawing/2014/main" id="{311C0706-DDC2-6D36-818A-749F8276DAAE}"/>
                </a:ext>
              </a:extLst>
            </p:cNvPr>
            <p:cNvGrpSpPr/>
            <p:nvPr/>
          </p:nvGrpSpPr>
          <p:grpSpPr>
            <a:xfrm>
              <a:off x="3295813" y="4560736"/>
              <a:ext cx="4322862" cy="1824162"/>
              <a:chOff x="2301901" y="4668078"/>
              <a:chExt cx="4322862" cy="1824162"/>
            </a:xfrm>
          </p:grpSpPr>
          <p:sp>
            <p:nvSpPr>
              <p:cNvPr id="18" name="TextBox 17">
                <a:extLst>
                  <a:ext uri="{FF2B5EF4-FFF2-40B4-BE49-F238E27FC236}">
                    <a16:creationId xmlns:a16="http://schemas.microsoft.com/office/drawing/2014/main" id="{A41F4E7F-CD97-9F4D-DB6A-681296681889}"/>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19" name="TextBox 18">
                <a:extLst>
                  <a:ext uri="{FF2B5EF4-FFF2-40B4-BE49-F238E27FC236}">
                    <a16:creationId xmlns:a16="http://schemas.microsoft.com/office/drawing/2014/main" id="{8FC9BE87-3378-08E5-340B-DE6332738052}"/>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20" name="Oval 19">
                <a:extLst>
                  <a:ext uri="{FF2B5EF4-FFF2-40B4-BE49-F238E27FC236}">
                    <a16:creationId xmlns:a16="http://schemas.microsoft.com/office/drawing/2014/main" id="{70C084F3-DC55-6F1D-DF44-E25FA8192FEE}"/>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7" name="Oval 16">
                <a:extLst>
                  <a:ext uri="{FF2B5EF4-FFF2-40B4-BE49-F238E27FC236}">
                    <a16:creationId xmlns:a16="http://schemas.microsoft.com/office/drawing/2014/main" id="{7C20BF9E-E0F4-42E6-21A7-08DE9995827C}"/>
                  </a:ext>
                </a:extLst>
              </p:cNvPr>
              <p:cNvSpPr/>
              <p:nvPr/>
            </p:nvSpPr>
            <p:spPr>
              <a:xfrm>
                <a:off x="2373464" y="4683318"/>
                <a:ext cx="2627906" cy="1808922"/>
              </a:xfrm>
              <a:prstGeom prst="ellipse">
                <a:avLst/>
              </a:prstGeom>
              <a:solidFill>
                <a:schemeClr val="bg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16" name="Oval 15">
              <a:extLst>
                <a:ext uri="{FF2B5EF4-FFF2-40B4-BE49-F238E27FC236}">
                  <a16:creationId xmlns:a16="http://schemas.microsoft.com/office/drawing/2014/main" id="{C05F3BFF-A354-1EC5-66B7-802A3650F5C9}"/>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73537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Een FULL OUTER JOIN geeft alle rijen terug als er een overeenkomst is in een van beide tabellen. </a:t>
            </a:r>
          </a:p>
          <a:p>
            <a:r>
              <a:rPr lang="nl-NL" dirty="0"/>
              <a:t>Als er geen overeenkomst is, worden NULL-waarden ingevuld voor de ontbrekende kolommen aan beide zijden.</a:t>
            </a:r>
          </a:p>
          <a:p>
            <a:r>
              <a:rPr lang="nl-NL" dirty="0"/>
              <a:t>Vorm:</a:t>
            </a:r>
          </a:p>
          <a:p>
            <a:pPr lvl="1"/>
            <a:r>
              <a:rPr lang="nl-NL" dirty="0"/>
              <a:t>SELECT * FROM A FULL JOIN B ON </a:t>
            </a:r>
            <a:r>
              <a:rPr lang="nl-NL" dirty="0" err="1"/>
              <a:t>A.Shared</a:t>
            </a:r>
            <a:r>
              <a:rPr lang="nl-NL" dirty="0"/>
              <a:t> = </a:t>
            </a:r>
            <a:r>
              <a:rPr lang="nl-NL" dirty="0" err="1"/>
              <a:t>B.Shared</a:t>
            </a:r>
            <a:r>
              <a:rPr lang="nl-NL" dirty="0"/>
              <a:t>;</a:t>
            </a:r>
            <a:endParaRPr lang="nl-BE" dirty="0"/>
          </a:p>
        </p:txBody>
      </p:sp>
      <p:grpSp>
        <p:nvGrpSpPr>
          <p:cNvPr id="3" name="Group 2">
            <a:extLst>
              <a:ext uri="{FF2B5EF4-FFF2-40B4-BE49-F238E27FC236}">
                <a16:creationId xmlns:a16="http://schemas.microsoft.com/office/drawing/2014/main" id="{63744D75-F457-F6D8-2AF8-3ADEE22ECDA5}"/>
              </a:ext>
            </a:extLst>
          </p:cNvPr>
          <p:cNvGrpSpPr/>
          <p:nvPr/>
        </p:nvGrpSpPr>
        <p:grpSpPr>
          <a:xfrm>
            <a:off x="3498574" y="4285090"/>
            <a:ext cx="4322862" cy="1824162"/>
            <a:chOff x="3295813" y="4560736"/>
            <a:chExt cx="4322862" cy="1824162"/>
          </a:xfrm>
        </p:grpSpPr>
        <p:grpSp>
          <p:nvGrpSpPr>
            <p:cNvPr id="4" name="Group 3">
              <a:extLst>
                <a:ext uri="{FF2B5EF4-FFF2-40B4-BE49-F238E27FC236}">
                  <a16:creationId xmlns:a16="http://schemas.microsoft.com/office/drawing/2014/main" id="{34DEC077-2586-20BC-1496-EACEF85284E6}"/>
                </a:ext>
              </a:extLst>
            </p:cNvPr>
            <p:cNvGrpSpPr/>
            <p:nvPr/>
          </p:nvGrpSpPr>
          <p:grpSpPr>
            <a:xfrm>
              <a:off x="3295813" y="4560736"/>
              <a:ext cx="4322862" cy="1824162"/>
              <a:chOff x="2301901" y="4668078"/>
              <a:chExt cx="4322862" cy="1824162"/>
            </a:xfrm>
          </p:grpSpPr>
          <p:sp>
            <p:nvSpPr>
              <p:cNvPr id="7" name="TextBox 6">
                <a:extLst>
                  <a:ext uri="{FF2B5EF4-FFF2-40B4-BE49-F238E27FC236}">
                    <a16:creationId xmlns:a16="http://schemas.microsoft.com/office/drawing/2014/main" id="{09927855-40A8-C4CC-7E40-C859F1D757F6}"/>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E08379B7-4F12-0F07-AA02-CD6E46773174}"/>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9" name="Oval 8">
                <a:extLst>
                  <a:ext uri="{FF2B5EF4-FFF2-40B4-BE49-F238E27FC236}">
                    <a16:creationId xmlns:a16="http://schemas.microsoft.com/office/drawing/2014/main" id="{2A76D442-180E-0DE6-4F75-9F641DB4D02C}"/>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0" name="Oval 9">
                <a:extLst>
                  <a:ext uri="{FF2B5EF4-FFF2-40B4-BE49-F238E27FC236}">
                    <a16:creationId xmlns:a16="http://schemas.microsoft.com/office/drawing/2014/main" id="{3F11BBC4-2A55-DF53-3AA8-7E34BE62CB10}"/>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5" name="Oval 4">
              <a:extLst>
                <a:ext uri="{FF2B5EF4-FFF2-40B4-BE49-F238E27FC236}">
                  <a16:creationId xmlns:a16="http://schemas.microsoft.com/office/drawing/2014/main" id="{666D16A6-E1C3-433A-69D7-5F556DAA3C08}"/>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92539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a:t>
            </a:r>
            <a:r>
              <a:rPr lang="nl-BE" dirty="0" err="1"/>
              <a:t>Exclusive</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Alleen de rijen die uniek zijn voor beide tabellen worden opgehaald, dus rijen die niet overeenkomen tussen de twee tabellen. </a:t>
            </a:r>
          </a:p>
          <a:p>
            <a:r>
              <a:rPr lang="nl-NL" dirty="0"/>
              <a:t>Vorm:</a:t>
            </a:r>
          </a:p>
          <a:p>
            <a:pPr lvl="2"/>
            <a:r>
              <a:rPr lang="nl-NL" dirty="0"/>
              <a:t>SELECT * FROM A FULL JOIN B ON </a:t>
            </a:r>
            <a:r>
              <a:rPr lang="nl-NL" dirty="0" err="1"/>
              <a:t>A.Shared</a:t>
            </a:r>
            <a:r>
              <a:rPr lang="nl-NL" dirty="0"/>
              <a:t> = </a:t>
            </a:r>
            <a:r>
              <a:rPr lang="nl-NL" dirty="0" err="1"/>
              <a:t>B.Shared</a:t>
            </a:r>
            <a:r>
              <a:rPr lang="nl-NL" dirty="0"/>
              <a:t> WHERE </a:t>
            </a:r>
            <a:r>
              <a:rPr lang="nl-NL" dirty="0" err="1"/>
              <a:t>A.Shared</a:t>
            </a:r>
            <a:r>
              <a:rPr lang="nl-NL" dirty="0"/>
              <a:t> IS NULL OR </a:t>
            </a:r>
            <a:r>
              <a:rPr lang="nl-NL" dirty="0" err="1"/>
              <a:t>B.Shared</a:t>
            </a:r>
            <a:r>
              <a:rPr lang="nl-NL" dirty="0"/>
              <a:t> IS NULL;</a:t>
            </a:r>
          </a:p>
          <a:p>
            <a:pPr lvl="2"/>
            <a:r>
              <a:rPr lang="nl-NL" dirty="0"/>
              <a:t>In deze query voeren we een FULL JOIN uit op basis van een gemeenschappelijk veld en voegen we een voorwaarde toe in de WHERE-clausule. De voorwaarde zorgt ervoor dat alleen de rijen worden behouden waarvoor er geen overeenkomende waarden zijn in zowel A als B</a:t>
            </a:r>
            <a:endParaRPr lang="nl-BE" dirty="0"/>
          </a:p>
        </p:txBody>
      </p:sp>
      <p:pic>
        <p:nvPicPr>
          <p:cNvPr id="12" name="Picture 11">
            <a:extLst>
              <a:ext uri="{FF2B5EF4-FFF2-40B4-BE49-F238E27FC236}">
                <a16:creationId xmlns:a16="http://schemas.microsoft.com/office/drawing/2014/main" id="{AE8C3749-23E8-381A-DF33-CB5767FC59CA}"/>
              </a:ext>
            </a:extLst>
          </p:cNvPr>
          <p:cNvPicPr>
            <a:picLocks noChangeAspect="1"/>
          </p:cNvPicPr>
          <p:nvPr/>
        </p:nvPicPr>
        <p:blipFill>
          <a:blip r:embed="rId2"/>
          <a:stretch>
            <a:fillRect/>
          </a:stretch>
        </p:blipFill>
        <p:spPr>
          <a:xfrm>
            <a:off x="3596112" y="4456254"/>
            <a:ext cx="4303509" cy="1801469"/>
          </a:xfrm>
          <a:prstGeom prst="rect">
            <a:avLst/>
          </a:prstGeom>
        </p:spPr>
      </p:pic>
    </p:spTree>
    <p:extLst>
      <p:ext uri="{BB962C8B-B14F-4D97-AF65-F5344CB8AC3E}">
        <p14:creationId xmlns:p14="http://schemas.microsoft.com/office/powerpoint/2010/main" val="269441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0"/>
            <a:ext cx="10515600" cy="794204"/>
          </a:xfrm>
        </p:spPr>
        <p:txBody>
          <a:bodyPr/>
          <a:lstStyle/>
          <a:p>
            <a:r>
              <a:rPr lang="nl-BE" dirty="0"/>
              <a:t>SQL </a:t>
            </a:r>
            <a:r>
              <a:rPr lang="nl-BE" dirty="0" err="1"/>
              <a:t>Subquery</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82271" y="794205"/>
            <a:ext cx="11819614" cy="6063796"/>
          </a:xfrm>
        </p:spPr>
        <p:txBody>
          <a:bodyPr>
            <a:normAutofit fontScale="92500" lnSpcReduction="10000"/>
          </a:bodyPr>
          <a:lstStyle/>
          <a:p>
            <a:r>
              <a:rPr lang="nl-NL" dirty="0" err="1"/>
              <a:t>Subqueries</a:t>
            </a:r>
            <a:r>
              <a:rPr lang="nl-NL" dirty="0"/>
              <a:t> zijn een krachtige techniek waarmee je query's kunt schrijven die afhankelijk zijn van de resultaten van een andere query. </a:t>
            </a:r>
          </a:p>
          <a:p>
            <a:r>
              <a:rPr lang="nl-NL" dirty="0" err="1"/>
              <a:t>Subquery</a:t>
            </a:r>
            <a:r>
              <a:rPr lang="nl-NL" dirty="0"/>
              <a:t> in de WHERE-clausule:</a:t>
            </a:r>
          </a:p>
          <a:p>
            <a:pPr lvl="1"/>
            <a:r>
              <a:rPr lang="nl-NL" dirty="0"/>
              <a:t>Vorm:</a:t>
            </a:r>
          </a:p>
          <a:p>
            <a:pPr marL="914400" lvl="2" indent="0">
              <a:buNone/>
            </a:pPr>
            <a:r>
              <a:rPr lang="nl-NL" dirty="0"/>
              <a:t>SELECT Veld FROM A WHERE </a:t>
            </a:r>
            <a:r>
              <a:rPr lang="nl-NL" dirty="0" err="1"/>
              <a:t>ExterneID</a:t>
            </a:r>
            <a:r>
              <a:rPr lang="nl-NL" dirty="0"/>
              <a:t> IN (SELECT DISTINCT ID FROM B);</a:t>
            </a:r>
          </a:p>
          <a:p>
            <a:pPr lvl="2"/>
            <a:r>
              <a:rPr lang="nl-NL" dirty="0"/>
              <a:t>In deze query wordt de </a:t>
            </a:r>
            <a:r>
              <a:rPr lang="nl-NL" dirty="0" err="1"/>
              <a:t>subquery</a:t>
            </a:r>
            <a:r>
              <a:rPr lang="nl-NL" dirty="0"/>
              <a:t> binnen de haakjes uitgevoerd voordat de hoofdquery wordt uitgevoerd. De </a:t>
            </a:r>
            <a:r>
              <a:rPr lang="nl-NL" dirty="0" err="1"/>
              <a:t>subquery</a:t>
            </a:r>
            <a:r>
              <a:rPr lang="nl-NL" dirty="0"/>
              <a:t> selecteert unieke </a:t>
            </a:r>
            <a:r>
              <a:rPr lang="nl-NL" dirty="0" err="1"/>
              <a:t>ID's</a:t>
            </a:r>
            <a:r>
              <a:rPr lang="nl-NL" dirty="0"/>
              <a:t> uit de tabel B. De hoofdquery selecteert vervolgens de velden waarvan de </a:t>
            </a:r>
            <a:r>
              <a:rPr lang="nl-NL" dirty="0" err="1"/>
              <a:t>ExterneID</a:t>
            </a:r>
            <a:r>
              <a:rPr lang="nl-NL" dirty="0"/>
              <a:t> overeenkomt met de resultaten van de </a:t>
            </a:r>
            <a:r>
              <a:rPr lang="nl-NL" dirty="0" err="1"/>
              <a:t>subquery</a:t>
            </a:r>
            <a:r>
              <a:rPr lang="nl-NL" dirty="0"/>
              <a:t>.</a:t>
            </a:r>
          </a:p>
          <a:p>
            <a:r>
              <a:rPr lang="nl-NL" dirty="0" err="1"/>
              <a:t>Subquery</a:t>
            </a:r>
            <a:r>
              <a:rPr lang="nl-NL" dirty="0"/>
              <a:t> in de FROM-clausule:</a:t>
            </a:r>
          </a:p>
          <a:p>
            <a:pPr lvl="1"/>
            <a:r>
              <a:rPr lang="nl-NL" dirty="0"/>
              <a:t>Een andere plaats waar je </a:t>
            </a:r>
            <a:r>
              <a:rPr lang="nl-NL" dirty="0" err="1"/>
              <a:t>subquery's</a:t>
            </a:r>
            <a:r>
              <a:rPr lang="nl-NL" dirty="0"/>
              <a:t> kunt gebruiken, is in de FROM-clausule. Stel dat je het gemiddelde aantal bestellingen per klant wilt weten. Je kunt een </a:t>
            </a:r>
            <a:r>
              <a:rPr lang="nl-NL" dirty="0" err="1"/>
              <a:t>subquery</a:t>
            </a:r>
            <a:r>
              <a:rPr lang="nl-NL" dirty="0"/>
              <a:t> gebruiken om eerst het aantal bestellingen per klant te berekenen en vervolgens het gemiddelde van die aantallen te nemen.</a:t>
            </a:r>
          </a:p>
          <a:p>
            <a:pPr lvl="1"/>
            <a:r>
              <a:rPr lang="nl-NL" dirty="0"/>
              <a:t>Voorbeeld:</a:t>
            </a:r>
          </a:p>
          <a:p>
            <a:pPr marL="914400" lvl="2" indent="0">
              <a:buNone/>
            </a:pPr>
            <a:r>
              <a:rPr lang="nl-NL" dirty="0"/>
              <a:t>SELECT AVG(</a:t>
            </a:r>
            <a:r>
              <a:rPr lang="nl-NL" dirty="0" err="1"/>
              <a:t>AantalBestellingen</a:t>
            </a:r>
            <a:r>
              <a:rPr lang="nl-NL" dirty="0"/>
              <a:t>) FROM (SELECT </a:t>
            </a:r>
            <a:r>
              <a:rPr lang="nl-NL" dirty="0" err="1"/>
              <a:t>KlantID</a:t>
            </a:r>
            <a:r>
              <a:rPr lang="nl-NL" dirty="0"/>
              <a:t>, COUNT(*) AS </a:t>
            </a:r>
            <a:r>
              <a:rPr lang="nl-NL" dirty="0" err="1"/>
              <a:t>AantalBestellingen</a:t>
            </a:r>
            <a:r>
              <a:rPr lang="nl-NL" dirty="0"/>
              <a:t> FROM Bestellingen GROUP BY </a:t>
            </a:r>
            <a:r>
              <a:rPr lang="nl-NL" dirty="0" err="1"/>
              <a:t>KlantID</a:t>
            </a:r>
            <a:r>
              <a:rPr lang="nl-NL" dirty="0"/>
              <a:t>) AS </a:t>
            </a:r>
            <a:r>
              <a:rPr lang="nl-NL" dirty="0" err="1"/>
              <a:t>BestellingenPerKlant</a:t>
            </a:r>
            <a:r>
              <a:rPr lang="nl-NL" dirty="0"/>
              <a:t>;</a:t>
            </a:r>
          </a:p>
          <a:p>
            <a:pPr lvl="2"/>
            <a:r>
              <a:rPr lang="nl-NL" dirty="0"/>
              <a:t>Hier wordt de </a:t>
            </a:r>
            <a:r>
              <a:rPr lang="nl-NL" dirty="0" err="1"/>
              <a:t>subquery</a:t>
            </a:r>
            <a:r>
              <a:rPr lang="nl-NL" dirty="0"/>
              <a:t> binnen de haakjes gebruikt om eerst het aantal bestellingen per klant te berekenen met behulp van COUNT en GROUP BY. De hoofdquery berekent dan het gemiddelde van die aantallen.</a:t>
            </a:r>
            <a:endParaRPr lang="nl-BE" dirty="0"/>
          </a:p>
        </p:txBody>
      </p:sp>
    </p:spTree>
    <p:extLst>
      <p:ext uri="{BB962C8B-B14F-4D97-AF65-F5344CB8AC3E}">
        <p14:creationId xmlns:p14="http://schemas.microsoft.com/office/powerpoint/2010/main" val="388744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err="1"/>
              <a:t>Title</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endParaRPr lang="nl-BE" dirty="0"/>
          </a:p>
        </p:txBody>
      </p:sp>
    </p:spTree>
    <p:extLst>
      <p:ext uri="{BB962C8B-B14F-4D97-AF65-F5344CB8AC3E}">
        <p14:creationId xmlns:p14="http://schemas.microsoft.com/office/powerpoint/2010/main" val="9478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63" r="563"/>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Chapter</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endParaRPr lang="nl-BE" dirty="0"/>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endParaRPr lang="nl-BE" dirty="0"/>
          </a:p>
        </p:txBody>
      </p:sp>
    </p:spTree>
    <p:extLst>
      <p:ext uri="{BB962C8B-B14F-4D97-AF65-F5344CB8AC3E}">
        <p14:creationId xmlns:p14="http://schemas.microsoft.com/office/powerpoint/2010/main" val="516503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8540</Words>
  <Application>Microsoft Office PowerPoint</Application>
  <PresentationFormat>Widescreen</PresentationFormat>
  <Paragraphs>928</Paragraphs>
  <Slides>76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76</vt:i4>
      </vt:variant>
    </vt:vector>
  </HeadingPairs>
  <TitlesOfParts>
    <vt:vector size="81" baseType="lpstr">
      <vt:lpstr>Arial</vt:lpstr>
      <vt:lpstr>Calibri</vt:lpstr>
      <vt:lpstr>Calibri Light</vt:lpstr>
      <vt:lpstr>Wingdings</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vt:lpstr>
      <vt:lpstr>Labo</vt:lpstr>
      <vt:lpstr>Labo =&gt; Opdracht !</vt:lpstr>
      <vt:lpstr>SQL </vt:lpstr>
      <vt:lpstr>Wat is SQL ?</vt:lpstr>
      <vt:lpstr>Een beetje SQL geschiedenis</vt:lpstr>
      <vt:lpstr>Structuur van de SQL taal</vt:lpstr>
      <vt:lpstr>Structuur van de SQL taal</vt:lpstr>
      <vt:lpstr>Datatypes in SQL</vt:lpstr>
      <vt:lpstr>Datatypes in SQL: Numeriek</vt:lpstr>
      <vt:lpstr>Datatypes in SQL: Numeriek</vt:lpstr>
      <vt:lpstr>Datatypes in SQL: werken met tekst</vt:lpstr>
      <vt:lpstr>Datatypes in SQL: werken met tekst</vt:lpstr>
      <vt:lpstr>Datatypes in SQL: werken met tekst</vt:lpstr>
      <vt:lpstr>Datatypes in SQL: Datum- en Tijd</vt:lpstr>
      <vt:lpstr>Datatypes in SQL: Datum- en Tijd</vt:lpstr>
      <vt:lpstr>Datatypes in SQL: Datum- en Tijd</vt:lpstr>
      <vt:lpstr>Datatypes in SQL: Binaire Data</vt:lpstr>
      <vt:lpstr>Datatypes in SQL: Binaire Data</vt:lpstr>
      <vt:lpstr>Datatypes in SQL: andere datatypes</vt:lpstr>
      <vt:lpstr>Werken met SQL </vt:lpstr>
      <vt:lpstr>SQL: Select</vt:lpstr>
      <vt:lpstr>SQL: Select WHERE </vt:lpstr>
      <vt:lpstr>SQL: Select WHERE</vt:lpstr>
      <vt:lpstr>SQL: Select WHERE</vt:lpstr>
      <vt:lpstr>SQL: Select functies</vt:lpstr>
      <vt:lpstr>SQL: Select functies</vt:lpstr>
      <vt:lpstr>SQL: Indelen en sorteren bij SELECT</vt:lpstr>
      <vt:lpstr>SQL: Insert</vt:lpstr>
      <vt:lpstr>SQL: Update </vt:lpstr>
      <vt:lpstr>SQL: Delete</vt:lpstr>
      <vt:lpstr>Creatie van de database </vt:lpstr>
      <vt:lpstr>SQL: Creatie van de database</vt:lpstr>
      <vt:lpstr>Title</vt:lpstr>
      <vt:lpstr>Title</vt:lpstr>
      <vt:lpstr>Combineren van tabellen</vt:lpstr>
      <vt:lpstr>SQL Joins</vt:lpstr>
      <vt:lpstr>SQL Joins: Inner join</vt:lpstr>
      <vt:lpstr>SQL Joins: Left join</vt:lpstr>
      <vt:lpstr>SQL Joins: Exclusieve Left join</vt:lpstr>
      <vt:lpstr>SQL Joins: Right join</vt:lpstr>
      <vt:lpstr>SQL Joins: Full Outer join</vt:lpstr>
      <vt:lpstr>SQL Joins: Exclusive Full Outer join</vt:lpstr>
      <vt:lpstr>SQL Subquery</vt:lpstr>
      <vt:lpstr>Labo</vt:lpstr>
      <vt:lpstr>Title</vt:lpstr>
      <vt:lpstr>Chapter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56</cp:revision>
  <dcterms:created xsi:type="dcterms:W3CDTF">2020-06-11T13:52:31Z</dcterms:created>
  <dcterms:modified xsi:type="dcterms:W3CDTF">2023-11-19T12:51:21Z</dcterms:modified>
</cp:coreProperties>
</file>